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60" r:id="rId4"/>
  </p:sldMasterIdLst>
  <p:notesMasterIdLst>
    <p:notesMasterId r:id="rId30"/>
  </p:notesMasterIdLst>
  <p:sldIdLst>
    <p:sldId id="348" r:id="rId5"/>
    <p:sldId id="368" r:id="rId6"/>
    <p:sldId id="266" r:id="rId7"/>
    <p:sldId id="369" r:id="rId8"/>
    <p:sldId id="571" r:id="rId9"/>
    <p:sldId id="301" r:id="rId10"/>
    <p:sldId id="355" r:id="rId11"/>
    <p:sldId id="604" r:id="rId12"/>
    <p:sldId id="268" r:id="rId13"/>
    <p:sldId id="606" r:id="rId14"/>
    <p:sldId id="293" r:id="rId15"/>
    <p:sldId id="608" r:id="rId16"/>
    <p:sldId id="607" r:id="rId17"/>
    <p:sldId id="381" r:id="rId18"/>
    <p:sldId id="382" r:id="rId19"/>
    <p:sldId id="609" r:id="rId20"/>
    <p:sldId id="610" r:id="rId21"/>
    <p:sldId id="611" r:id="rId22"/>
    <p:sldId id="508" r:id="rId23"/>
    <p:sldId id="595" r:id="rId24"/>
    <p:sldId id="612" r:id="rId25"/>
    <p:sldId id="613" r:id="rId26"/>
    <p:sldId id="614" r:id="rId27"/>
    <p:sldId id="386" r:id="rId28"/>
    <p:sldId id="41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F8BE0F5-F403-45D8-9124-4B1576B04115}">
          <p14:sldIdLst>
            <p14:sldId id="348"/>
          </p14:sldIdLst>
        </p14:section>
        <p14:section name="Do Now options" id="{0FE23AD4-1D98-44A7-9DFD-A60D225A45E7}">
          <p14:sldIdLst>
            <p14:sldId id="368"/>
            <p14:sldId id="266"/>
            <p14:sldId id="369"/>
          </p14:sldIdLst>
        </p14:section>
        <p14:section name="Lesson Introduction" id="{74EA7949-9924-4F85-A6B5-78EF425FAA0D}">
          <p14:sldIdLst>
            <p14:sldId id="571"/>
            <p14:sldId id="301"/>
            <p14:sldId id="355"/>
          </p14:sldIdLst>
        </p14:section>
        <p14:section name="Introduction" id="{6F7B122B-5F75-D045-A277-992ABBD793C1}">
          <p14:sldIdLst>
            <p14:sldId id="604"/>
            <p14:sldId id="268"/>
            <p14:sldId id="606"/>
          </p14:sldIdLst>
        </p14:section>
        <p14:section name="Talk Tasks and CfUs" id="{4C9413DB-D0EA-4B28-BCAD-DF427EF851DC}">
          <p14:sldIdLst>
            <p14:sldId id="293"/>
            <p14:sldId id="608"/>
            <p14:sldId id="607"/>
            <p14:sldId id="381"/>
            <p14:sldId id="382"/>
          </p14:sldIdLst>
        </p14:section>
        <p14:section name="IP/Activity section" id="{7BE6C088-FF53-8841-BAB4-205CA899FCE1}">
          <p14:sldIdLst>
            <p14:sldId id="609"/>
            <p14:sldId id="610"/>
            <p14:sldId id="611"/>
            <p14:sldId id="508"/>
            <p14:sldId id="595"/>
            <p14:sldId id="612"/>
            <p14:sldId id="613"/>
            <p14:sldId id="614"/>
            <p14:sldId id="386"/>
            <p14:sldId id="411"/>
          </p14:sldIdLst>
        </p14:section>
      </p14:sectionLst>
    </p:ext>
    <p:ext uri="{EFAFB233-063F-42B5-8137-9DF3F51BA10A}">
      <p15:sldGuideLst xmlns:p15="http://schemas.microsoft.com/office/powerpoint/2012/main"/>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71" roundtripDataSignature="AMtx7mjxf6sQMjR3YkxPd/PG2Zf7L8yd4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Shauna O'Brien" initials="SO" lastIdx="68" clrIdx="0">
    <p:extLst>
      <p:ext uri="{19B8F6BF-5375-455C-9EA6-DF929625EA0E}">
        <p15:presenceInfo xmlns:p15="http://schemas.microsoft.com/office/powerpoint/2012/main" userId="S::shauna.obrien@arkonline.org::2cccf8d3-fcb4-4082-ab59-b4bd17c66c6c" providerId="AD"/>
      </p:ext>
    </p:extLst>
  </p:cmAuthor>
  <p:cmAuthor id="2" name="Joanna Scouler" initials="JS" lastIdx="1" clrIdx="1">
    <p:extLst>
      <p:ext uri="{19B8F6BF-5375-455C-9EA6-DF929625EA0E}">
        <p15:presenceInfo xmlns:p15="http://schemas.microsoft.com/office/powerpoint/2012/main" userId="S::joanna.scouler@arkonline.org::da2978bb-3a89-42a2-b6f4-686f2140a0cc" providerId="AD"/>
      </p:ext>
    </p:extLst>
  </p:cmAuthor>
  <p:cmAuthor id="3" name="Kathleen Webb" initials="KW" lastIdx="3" clrIdx="2">
    <p:extLst>
      <p:ext uri="{19B8F6BF-5375-455C-9EA6-DF929625EA0E}">
        <p15:presenceInfo xmlns:p15="http://schemas.microsoft.com/office/powerpoint/2012/main" userId="S::kathleen.webb@arkcurriculumplus.org.uk::cbb8dd05-48af-49e8-b1d0-c6b737c1bd12" providerId="AD"/>
      </p:ext>
    </p:extLst>
  </p:cmAuthor>
  <p:cmAuthor id="4" name="Shauna O'Brien" initials="SO [2]" lastIdx="1" clrIdx="3">
    <p:extLst>
      <p:ext uri="{19B8F6BF-5375-455C-9EA6-DF929625EA0E}">
        <p15:presenceInfo xmlns:p15="http://schemas.microsoft.com/office/powerpoint/2012/main" userId="S::shauna.obrien@arkcurriculumplus.org.uk::2cccf8d3-fcb4-4082-ab59-b4bd17c66c6c" providerId="AD"/>
      </p:ext>
    </p:extLst>
  </p:cmAuthor>
  <p:cmAuthor id="5" name="Emma Taylor" initials="ET" lastIdx="2" clrIdx="4">
    <p:extLst>
      <p:ext uri="{19B8F6BF-5375-455C-9EA6-DF929625EA0E}">
        <p15:presenceInfo xmlns:p15="http://schemas.microsoft.com/office/powerpoint/2012/main" userId="S::e.taylor@kingsolomonacademy.org::78708941-01f8-4eef-b543-9e74222a06a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9193"/>
    <a:srgbClr val="0432FF"/>
    <a:srgbClr val="FF9300"/>
    <a:srgbClr val="FFFF00"/>
    <a:srgbClr val="F2F2E3"/>
    <a:srgbClr val="DCD0DD"/>
    <a:srgbClr val="FFFCC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1EB6348-2FFE-48DD-B87E-607CE2353A59}">
  <a:tblStyle styleId="{B1EB6348-2FFE-48DD-B87E-607CE2353A59}" styleName="Table_0">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b="off" i="off"/>
      <a:tcStyle>
        <a:tcBdr/>
        <a:fill>
          <a:solidFill>
            <a:srgbClr val="CDD4EA"/>
          </a:solidFill>
        </a:fill>
      </a:tcStyle>
    </a:band1H>
    <a:band2H>
      <a:tcTxStyle b="off" i="off"/>
      <a:tcStyle>
        <a:tcBdr/>
      </a:tcStyle>
    </a:band2H>
    <a:band1V>
      <a:tcTxStyle b="off" i="off"/>
      <a:tcStyle>
        <a:tcBdr/>
        <a:fill>
          <a:solidFill>
            <a:srgbClr val="CDD4EA"/>
          </a:solidFill>
        </a:fill>
      </a:tcStyle>
    </a:band1V>
    <a:band2V>
      <a:tcTxStyle b="off" i="off"/>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285"/>
    <p:restoredTop sz="74567" autoAdjust="0"/>
  </p:normalViewPr>
  <p:slideViewPr>
    <p:cSldViewPr snapToGrid="0">
      <p:cViewPr varScale="1">
        <p:scale>
          <a:sx n="75" d="100"/>
          <a:sy n="75" d="100"/>
        </p:scale>
        <p:origin x="768"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6"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71" Type="http://customschemas.google.com/relationships/presentationmetadata" Target="meta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75"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7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7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8" Type="http://schemas.openxmlformats.org/officeDocument/2006/relationships/slide" Target="slides/slide4.xml"/><Relationship Id="rId72" Type="http://schemas.openxmlformats.org/officeDocument/2006/relationships/commentAuthors" Target="commentAuthors.xml"/></Relationships>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jpe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056354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p>
          <a:p>
            <a:pPr algn="l"/>
            <a:r>
              <a:rPr lang="en-GB" b="0" i="0" dirty="0">
                <a:solidFill>
                  <a:srgbClr val="231F20"/>
                </a:solidFill>
                <a:effectLst/>
                <a:latin typeface="ReithSans"/>
              </a:rPr>
              <a:t>Yeast is the microorganism often used for fermentation. It is a unicellular fungus.</a:t>
            </a:r>
          </a:p>
          <a:p>
            <a:pPr algn="l"/>
            <a:r>
              <a:rPr lang="en-GB" b="0" i="1" dirty="0">
                <a:solidFill>
                  <a:srgbClr val="231F20"/>
                </a:solidFill>
                <a:effectLst/>
                <a:latin typeface="ReithSans"/>
              </a:rPr>
              <a:t>What does unicellular mean?</a:t>
            </a:r>
          </a:p>
          <a:p>
            <a:pPr algn="l"/>
            <a:r>
              <a:rPr lang="en-GB" b="1" i="1" dirty="0">
                <a:solidFill>
                  <a:srgbClr val="231F20"/>
                </a:solidFill>
                <a:effectLst/>
                <a:latin typeface="ReithSans"/>
              </a:rPr>
              <a:t>Made up of one cell only. </a:t>
            </a:r>
          </a:p>
          <a:p>
            <a:pPr algn="l"/>
            <a:endParaRPr lang="en-GB" b="1" i="1" dirty="0">
              <a:solidFill>
                <a:srgbClr val="231F20"/>
              </a:solidFill>
              <a:effectLst/>
              <a:latin typeface="ReithSans"/>
            </a:endParaRPr>
          </a:p>
          <a:p>
            <a:pPr algn="l"/>
            <a:r>
              <a:rPr lang="en-GB" b="0" i="0" dirty="0">
                <a:solidFill>
                  <a:srgbClr val="231F20"/>
                </a:solidFill>
                <a:effectLst/>
                <a:latin typeface="ReithSans"/>
              </a:rPr>
              <a:t>The conditions generally required for fermentation are </a:t>
            </a:r>
          </a:p>
          <a:p>
            <a:pPr algn="l">
              <a:buFontTx/>
              <a:buChar char="-"/>
            </a:pPr>
            <a:r>
              <a:rPr lang="en-GB" b="0" i="0" dirty="0">
                <a:solidFill>
                  <a:srgbClr val="231F20"/>
                </a:solidFill>
                <a:effectLst/>
                <a:latin typeface="ReithSans"/>
              </a:rPr>
              <a:t>A sugar solution, mixed with yeast</a:t>
            </a:r>
          </a:p>
          <a:p>
            <a:pPr algn="l">
              <a:buFontTx/>
              <a:buChar char="-"/>
            </a:pPr>
            <a:r>
              <a:rPr lang="en-GB" b="0" i="0" dirty="0">
                <a:solidFill>
                  <a:srgbClr val="231F20"/>
                </a:solidFill>
                <a:effectLst/>
                <a:latin typeface="ReithSans"/>
              </a:rPr>
              <a:t>Aerobic conditions (no oxygen), but it can be useful to allow carbon dioxide to escape.</a:t>
            </a:r>
          </a:p>
          <a:p>
            <a:pPr algn="l">
              <a:buFontTx/>
              <a:buChar char="-"/>
            </a:pPr>
            <a:r>
              <a:rPr lang="en-GB" b="0" i="0" dirty="0">
                <a:solidFill>
                  <a:srgbClr val="231F20"/>
                </a:solidFill>
                <a:effectLst/>
                <a:latin typeface="ReithSans"/>
              </a:rPr>
              <a:t>a warm temperature of 25-35°C</a:t>
            </a:r>
          </a:p>
          <a:p>
            <a:pPr algn="l"/>
            <a:endParaRPr lang="en-GB" b="0" i="0" dirty="0">
              <a:solidFill>
                <a:srgbClr val="231F20"/>
              </a:solidFill>
              <a:effectLst/>
              <a:latin typeface="ReithSans"/>
            </a:endParaRPr>
          </a:p>
          <a:p>
            <a:pPr algn="l"/>
            <a:r>
              <a:rPr lang="en-GB" b="0" i="0" dirty="0">
                <a:solidFill>
                  <a:srgbClr val="231F20"/>
                </a:solidFill>
                <a:effectLst/>
                <a:latin typeface="ReithSans"/>
              </a:rPr>
              <a:t>Yeast provides the enzymes needed for fermentation. As there are enzymes involved in the process, their activity is affected by temperature. </a:t>
            </a:r>
          </a:p>
          <a:p>
            <a:pPr algn="l"/>
            <a:r>
              <a:rPr lang="en-GB" b="0" i="1" dirty="0">
                <a:solidFill>
                  <a:srgbClr val="231F20"/>
                </a:solidFill>
                <a:effectLst/>
                <a:latin typeface="ReithSans"/>
              </a:rPr>
              <a:t>What happens when enzymes are heated too much?</a:t>
            </a:r>
          </a:p>
          <a:p>
            <a:pPr algn="l"/>
            <a:r>
              <a:rPr lang="en-GB" b="1" i="1" dirty="0">
                <a:solidFill>
                  <a:srgbClr val="231F20"/>
                </a:solidFill>
                <a:effectLst/>
                <a:latin typeface="ReithSans"/>
              </a:rPr>
              <a:t>They become denatured and can no longer function. </a:t>
            </a:r>
          </a:p>
          <a:p>
            <a:pPr algn="l"/>
            <a:endParaRPr lang="en-GB" b="0" i="0" dirty="0">
              <a:solidFill>
                <a:srgbClr val="231F20"/>
              </a:solidFill>
              <a:effectLst/>
              <a:latin typeface="ReithSans"/>
            </a:endParaRPr>
          </a:p>
          <a:p>
            <a:pPr algn="l"/>
            <a:r>
              <a:rPr lang="en-GB" b="0" i="0" dirty="0">
                <a:solidFill>
                  <a:srgbClr val="231F20"/>
                </a:solidFill>
                <a:effectLst/>
                <a:latin typeface="ReithSans"/>
              </a:rPr>
              <a:t>As with the human body, enzymes in yeast have an optimum temperature range that they work best at. In yeast, this is 25-35 ºC, so a warm temperature but not too hot. </a:t>
            </a:r>
          </a:p>
          <a:p>
            <a:pPr algn="l"/>
            <a:endParaRPr lang="en-GB" b="0" i="0" dirty="0">
              <a:solidFill>
                <a:srgbClr val="231F20"/>
              </a:solidFill>
              <a:effectLst/>
              <a:latin typeface="ReithSans"/>
            </a:endParaRPr>
          </a:p>
          <a:p>
            <a:pPr algn="l"/>
            <a:r>
              <a:rPr lang="en-GB" b="0" i="0" dirty="0">
                <a:solidFill>
                  <a:srgbClr val="231F20"/>
                </a:solidFill>
                <a:effectLst/>
                <a:latin typeface="ReithSans"/>
              </a:rPr>
              <a:t>When the ethanol concentration gets too high (above 15% of the mixture), the yeast starts to die. </a:t>
            </a:r>
          </a:p>
          <a:p>
            <a:pPr algn="l"/>
            <a:r>
              <a:rPr lang="en-GB" b="0" i="0" dirty="0">
                <a:solidFill>
                  <a:srgbClr val="231F20"/>
                </a:solidFill>
                <a:effectLst/>
                <a:latin typeface="ReithSans"/>
              </a:rPr>
              <a:t>Fermentation is a slow reaction and can take several days or weeks. </a:t>
            </a:r>
          </a:p>
          <a:p>
            <a:pPr algn="l"/>
            <a:r>
              <a:rPr lang="en-GB" b="0" i="0" dirty="0">
                <a:solidFill>
                  <a:srgbClr val="231F20"/>
                </a:solidFill>
                <a:effectLst/>
                <a:latin typeface="ReithSans"/>
              </a:rPr>
              <a:t>If the reaction is not anaerobic (so air is present), the ethanol is oxidised to form ethanoic acid, which is vinegar. This can be what is tasted/smelled when a bottle of wine is left open for too long. </a:t>
            </a:r>
          </a:p>
          <a:p>
            <a:pPr algn="l"/>
            <a:endParaRPr lang="en-GB" b="0" i="0" dirty="0">
              <a:solidFill>
                <a:srgbClr val="231F20"/>
              </a:solidFill>
              <a:effectLst/>
              <a:latin typeface="ReithSans"/>
            </a:endParaRPr>
          </a:p>
          <a:p>
            <a:pPr algn="l"/>
            <a:r>
              <a:rPr lang="en-GB" b="0" i="0" dirty="0">
                <a:solidFill>
                  <a:srgbClr val="231F20"/>
                </a:solidFill>
                <a:effectLst/>
                <a:latin typeface="ReithSans"/>
              </a:rPr>
              <a:t>Image from pixabay</a:t>
            </a:r>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577000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points:</a:t>
            </a:r>
          </a:p>
          <a:p>
            <a:r>
              <a:rPr lang="en-GB" b="0" dirty="0"/>
              <a:t>Blue: incorrect</a:t>
            </a:r>
          </a:p>
          <a:p>
            <a:r>
              <a:rPr lang="en-GB" b="0" dirty="0"/>
              <a:t>Yellow: correct</a:t>
            </a:r>
          </a:p>
          <a:p>
            <a:r>
              <a:rPr lang="en-GB" b="0" dirty="0"/>
              <a:t>Green</a:t>
            </a:r>
            <a:r>
              <a:rPr lang="en-GB" b="0"/>
              <a:t>: correct</a:t>
            </a:r>
            <a:endParaRPr lang="en-GB" b="0" dirty="0"/>
          </a:p>
          <a:p>
            <a:r>
              <a:rPr lang="en-GB" b="0" dirty="0"/>
              <a:t>Pink: incorrect - the other product of fermentation (carbon dioxide) is used in baking.</a:t>
            </a:r>
          </a:p>
          <a:p>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7351368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points:</a:t>
            </a:r>
          </a:p>
          <a:p>
            <a:r>
              <a:rPr lang="en-GB" b="0" dirty="0"/>
              <a:t>Evaporation and condensation are involved. </a:t>
            </a:r>
          </a:p>
          <a:p>
            <a:r>
              <a:rPr lang="en-GB" b="0" dirty="0"/>
              <a:t>Ethanol has the lower boiling point so would evaporate first, forming vapour at point X. </a:t>
            </a:r>
          </a:p>
          <a:p>
            <a:r>
              <a:rPr lang="en-GB" b="0" dirty="0"/>
              <a:t>Point Y would be liquid ethanol after it has condensed. </a:t>
            </a:r>
          </a:p>
          <a:p>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p>
          <a:p>
            <a:pPr lvl="1">
              <a:buFont typeface="Arial" panose="020B0604020202020204" pitchFamily="34" charset="0"/>
              <a:buChar char="•"/>
            </a:pPr>
            <a:endParaRPr lang="en-GB" sz="1200" b="0" i="1" u="none" strike="noStrike" cap="none" dirty="0">
              <a:solidFill>
                <a:schemeClr val="dk1"/>
              </a:solidFill>
              <a:effectLst/>
              <a:latin typeface="Calibri"/>
              <a:cs typeface="Calibri"/>
              <a:sym typeface="Calibri"/>
            </a:endParaRPr>
          </a:p>
          <a:p>
            <a:pPr marL="685800" lvl="1" indent="0">
              <a:buFont typeface="Arial" panose="020B0604020202020204" pitchFamily="34" charset="0"/>
              <a:buNone/>
            </a:pPr>
            <a:r>
              <a:rPr lang="en-GB" sz="1200" b="0" i="1" u="none" strike="noStrike" cap="none" dirty="0">
                <a:solidFill>
                  <a:schemeClr val="dk1"/>
                </a:solidFill>
                <a:effectLst/>
                <a:latin typeface="Calibri"/>
                <a:cs typeface="Calibri"/>
                <a:sym typeface="Calibri"/>
              </a:rPr>
              <a:t>Image source:</a:t>
            </a:r>
          </a:p>
          <a:p>
            <a:pPr marL="685800" lvl="1" indent="0">
              <a:buFont typeface="Arial" panose="020B0604020202020204" pitchFamily="34" charset="0"/>
              <a:buNone/>
            </a:pPr>
            <a:r>
              <a:rPr lang="en-GB" sz="1200" b="0" i="1" u="none" strike="noStrike" cap="none" dirty="0" err="1">
                <a:solidFill>
                  <a:schemeClr val="dk1"/>
                </a:solidFill>
                <a:effectLst/>
                <a:latin typeface="Calibri"/>
                <a:cs typeface="Calibri"/>
                <a:sym typeface="Calibri"/>
              </a:rPr>
              <a:t>CC@https</a:t>
            </a:r>
            <a:r>
              <a:rPr lang="en-GB" sz="1200" b="0" i="1" u="none" strike="noStrike" cap="none" dirty="0">
                <a:solidFill>
                  <a:schemeClr val="dk1"/>
                </a:solidFill>
                <a:effectLst/>
                <a:latin typeface="Calibri"/>
                <a:cs typeface="Calibri"/>
                <a:sym typeface="Calibri"/>
              </a:rPr>
              <a:t>://</a:t>
            </a:r>
            <a:r>
              <a:rPr lang="en-GB" sz="1200" b="0" i="1" u="none" strike="noStrike" cap="none" dirty="0" err="1">
                <a:solidFill>
                  <a:schemeClr val="dk1"/>
                </a:solidFill>
                <a:effectLst/>
                <a:latin typeface="Calibri"/>
                <a:cs typeface="Calibri"/>
                <a:sym typeface="Calibri"/>
              </a:rPr>
              <a:t>commons.wikimedia.org</a:t>
            </a:r>
            <a:r>
              <a:rPr lang="en-GB" sz="1200" b="0" i="1" u="none" strike="noStrike" cap="none" dirty="0">
                <a:solidFill>
                  <a:schemeClr val="dk1"/>
                </a:solidFill>
                <a:effectLst/>
                <a:latin typeface="Calibri"/>
                <a:cs typeface="Calibri"/>
                <a:sym typeface="Calibri"/>
              </a:rPr>
              <a:t>/wiki/</a:t>
            </a:r>
            <a:r>
              <a:rPr lang="en-GB" sz="1200" b="0" i="1" u="none" strike="noStrike" cap="none">
                <a:solidFill>
                  <a:schemeClr val="dk1"/>
                </a:solidFill>
                <a:effectLst/>
                <a:latin typeface="Calibri"/>
                <a:cs typeface="Calibri"/>
                <a:sym typeface="Calibri"/>
              </a:rPr>
              <a:t>File:Fractional_distillation_lab_apparatus_blank_version.svg</a:t>
            </a:r>
            <a:endParaRPr lang="en-GB" dirty="0"/>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8239821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a:p>
            <a:endParaRPr lang="en-GB" dirty="0"/>
          </a:p>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938321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a:p>
            <a:endParaRPr lang="en-GB" dirty="0"/>
          </a:p>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4172304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Purpose: </a:t>
            </a:r>
            <a:r>
              <a:rPr lang="en-GB" b="0" dirty="0"/>
              <a:t>The I-We-You section aims to support pupils to build skills that they most commonly need when answering questions associated with this knowledge in the assessment. This section is also used to interleave other content we expect pupils to know at this stage of their education in order that they build a big picture of the science they are learning.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0" dirty="0"/>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‘I’ activity, the teacher should model how to answer the question. They can do this by narrating their thinking process aloud, and making links to learning earlier in the lesson explicit.</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For the ‘we’ activity, the teacher and students work though a similar example together, in order to prepare students to be able to answer a similar question independently. </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Opportunities for the ‘you’ activity – independent practise – occur in the activity portion of the lesson once the student is secure enough to process independently.</a:t>
            </a:r>
          </a:p>
          <a:p>
            <a:endParaRPr lang="en-GB" dirty="0"/>
          </a:p>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737868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8196433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rtl="0">
              <a:lnSpc>
                <a:spcPct val="100000"/>
              </a:lnSpc>
              <a:spcBef>
                <a:spcPts val="0"/>
              </a:spcBef>
              <a:spcAft>
                <a:spcPts val="0"/>
              </a:spcAft>
              <a:buClr>
                <a:schemeClr val="dk1"/>
              </a:buClr>
              <a:buSzPts val="1200"/>
              <a:buFont typeface="Calibri"/>
              <a:buNone/>
            </a:pPr>
            <a:r>
              <a:rPr lang="en-GB" b="1" dirty="0"/>
              <a:t>Q1. Answer: B</a:t>
            </a:r>
            <a:endParaRPr lang="en-GB" dirty="0"/>
          </a:p>
          <a:p>
            <a:pPr marL="0" marR="0" lvl="0" indent="0" algn="l" rtl="0">
              <a:lnSpc>
                <a:spcPct val="100000"/>
              </a:lnSpc>
              <a:spcBef>
                <a:spcPts val="0"/>
              </a:spcBef>
              <a:spcAft>
                <a:spcPts val="0"/>
              </a:spcAft>
              <a:buClr>
                <a:schemeClr val="dk1"/>
              </a:buClr>
              <a:buSzPts val="1200"/>
              <a:buFont typeface="Calibri"/>
              <a:buNone/>
            </a:pPr>
            <a:r>
              <a:rPr lang="en-GB" b="0" dirty="0"/>
              <a:t>If students answer A, it suggests they have confused the equations for fermentation and anaerobic respiration. If students answer C, it suggests they have forgotten that ethanol is a product of fermentation and not a reactant. </a:t>
            </a:r>
            <a:r>
              <a:rPr lang="en-GB" b="0" i="1" dirty="0"/>
              <a:t>To fix-it, recap how fermentation is an important process in making alcoholic drinks then ask students to write out the fermentation word equation and annotate what the products are useful for in food and drink production.</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confused the play off between rate of reaction and enzyme activity. If students answer C, they are confusing fermentation to produce ethanol with distillation to separate it. </a:t>
            </a:r>
            <a:r>
              <a:rPr lang="en-GB" b="0" i="1" dirty="0"/>
              <a:t>To fix it, review the conditions needed for fermentation. </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not identified that fermentation is a slow process. If students answer C, they have chosen an advantage rather than a disadvantage. </a:t>
            </a:r>
            <a:r>
              <a:rPr lang="en-GB" i="1" dirty="0"/>
              <a:t>To fix it, review the advantages and disadvantages of fermentation.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206891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ea typeface="Century Gothic"/>
                <a:cs typeface="Century Gothic"/>
                <a:sym typeface="Century Gothic"/>
              </a:rPr>
              <a:t>Big idea: Reactions rearrange matter</a:t>
            </a:r>
          </a:p>
          <a:p>
            <a:pPr marL="0" marR="0" lvl="0" indent="0" algn="l" rtl="0">
              <a:lnSpc>
                <a:spcPct val="100000"/>
              </a:lnSpc>
              <a:spcBef>
                <a:spcPts val="0"/>
              </a:spcBef>
              <a:spcAft>
                <a:spcPts val="0"/>
              </a:spcAft>
              <a:buClr>
                <a:srgbClr val="000000"/>
              </a:buClr>
              <a:buSzPts val="2400"/>
              <a:buFont typeface="Arial"/>
              <a:buNone/>
            </a:pPr>
            <a:endParaRPr lang="en-GB" sz="1200" b="1" i="0" u="none" strike="noStrike" cap="none" dirty="0">
              <a:solidFill>
                <a:srgbClr val="1F3864"/>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1F3864"/>
                </a:solidFill>
                <a:latin typeface="Century Gothic"/>
                <a:ea typeface="Century Gothic"/>
                <a:cs typeface="Century Gothic"/>
                <a:sym typeface="Century Gothic"/>
              </a:rPr>
              <a:t>Foundation: </a:t>
            </a:r>
            <a:r>
              <a:rPr lang="en-GB" sz="1200" b="0" i="0" u="none" strike="noStrike" cap="none" dirty="0">
                <a:solidFill>
                  <a:srgbClr val="1F3864"/>
                </a:solidFill>
                <a:latin typeface="Century Gothic"/>
                <a:ea typeface="Century Gothic"/>
                <a:cs typeface="Century Gothic"/>
                <a:sym typeface="Century Gothic"/>
              </a:rPr>
              <a:t>Name the alkane with four carbons.</a:t>
            </a:r>
          </a:p>
          <a:p>
            <a:pPr marL="0" marR="0" lvl="0" indent="0" algn="l" rtl="0">
              <a:lnSpc>
                <a:spcPct val="100000"/>
              </a:lnSpc>
              <a:spcBef>
                <a:spcPts val="0"/>
              </a:spcBef>
              <a:spcAft>
                <a:spcPts val="0"/>
              </a:spcAft>
              <a:buClr>
                <a:srgbClr val="000000"/>
              </a:buClr>
              <a:buSzPts val="2400"/>
              <a:buFont typeface="Arial"/>
              <a:buNone/>
            </a:pPr>
            <a:r>
              <a:rPr lang="en-GB" sz="1200" b="1" i="0" u="none" strike="noStrike" cap="none" dirty="0">
                <a:solidFill>
                  <a:srgbClr val="7030A0"/>
                </a:solidFill>
                <a:latin typeface="Century Gothic"/>
                <a:ea typeface="Century Gothic"/>
                <a:cs typeface="Century Gothic"/>
                <a:sym typeface="Century Gothic"/>
              </a:rPr>
              <a:t>Stretch: </a:t>
            </a:r>
            <a:r>
              <a:rPr lang="en-GB" sz="1200" b="0" i="0" u="none" strike="noStrike" cap="none" dirty="0">
                <a:solidFill>
                  <a:srgbClr val="7030A0"/>
                </a:solidFill>
                <a:latin typeface="Century Gothic"/>
                <a:ea typeface="Century Gothic"/>
                <a:cs typeface="Century Gothic"/>
                <a:sym typeface="Century Gothic"/>
              </a:rPr>
              <a:t>Explain what is meant by a homologous series.</a:t>
            </a:r>
          </a:p>
          <a:p>
            <a:pPr marL="0" marR="0" lvl="0" indent="0" algn="l" rtl="0">
              <a:lnSpc>
                <a:spcPct val="100000"/>
              </a:lnSpc>
              <a:spcBef>
                <a:spcPts val="0"/>
              </a:spcBef>
              <a:spcAft>
                <a:spcPts val="0"/>
              </a:spcAft>
              <a:buClr>
                <a:srgbClr val="000000"/>
              </a:buClr>
              <a:buSzPts val="2400"/>
              <a:buFont typeface="Arial"/>
              <a:buNone/>
            </a:pPr>
            <a:endParaRPr lang="en-GB" dirty="0"/>
          </a:p>
          <a:p>
            <a:pPr marL="0" lvl="0" indent="0" algn="l" rtl="0">
              <a:lnSpc>
                <a:spcPct val="100000"/>
              </a:lnSpc>
              <a:spcBef>
                <a:spcPts val="0"/>
              </a:spcBef>
              <a:spcAft>
                <a:spcPts val="0"/>
              </a:spcAft>
              <a:buSzPts val="1400"/>
              <a:buNone/>
            </a:pPr>
            <a:r>
              <a:rPr lang="en-GB" b="1" dirty="0"/>
              <a:t>Answers:</a:t>
            </a:r>
          </a:p>
          <a:p>
            <a:pPr marL="0" lvl="0" indent="0" algn="l" rtl="0">
              <a:lnSpc>
                <a:spcPct val="100000"/>
              </a:lnSpc>
              <a:spcBef>
                <a:spcPts val="0"/>
              </a:spcBef>
              <a:spcAft>
                <a:spcPts val="0"/>
              </a:spcAft>
              <a:buSzPts val="1400"/>
              <a:buNone/>
            </a:pPr>
            <a:r>
              <a:rPr lang="en-GB" dirty="0"/>
              <a:t>Foundation: Butane</a:t>
            </a:r>
            <a:endParaRPr lang="en-GB" sz="1200" b="0" i="0" u="none" strike="noStrike" cap="none" baseline="-25000" dirty="0">
              <a:solidFill>
                <a:srgbClr val="1F3864"/>
              </a:solidFill>
              <a:latin typeface="Century Gothic"/>
              <a:sym typeface="Century Gothic"/>
            </a:endParaRP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Stretch: </a:t>
            </a:r>
            <a:r>
              <a:rPr lang="en-GB" sz="1200" b="0" i="0" u="none" strike="noStrike" cap="none" dirty="0">
                <a:solidFill>
                  <a:srgbClr val="1F3864"/>
                </a:solidFill>
                <a:latin typeface="Century Gothic"/>
                <a:sym typeface="Century Gothic"/>
              </a:rPr>
              <a:t>A family of compounds with the same functional group. </a:t>
            </a:r>
            <a:endParaRPr lang="en-GB" dirty="0"/>
          </a:p>
          <a:p>
            <a:pPr marL="0" lvl="0" indent="0" algn="l" rtl="0">
              <a:lnSpc>
                <a:spcPct val="100000"/>
              </a:lnSpc>
              <a:spcBef>
                <a:spcPts val="0"/>
              </a:spcBef>
              <a:spcAft>
                <a:spcPts val="0"/>
              </a:spcAft>
              <a:buSzPts val="1400"/>
              <a:buNone/>
            </a:pPr>
            <a:endParaRPr dirty="0"/>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a:p>
        </p:txBody>
      </p:sp>
    </p:spTree>
    <p:extLst>
      <p:ext uri="{BB962C8B-B14F-4D97-AF65-F5344CB8AC3E}">
        <p14:creationId xmlns:p14="http://schemas.microsoft.com/office/powerpoint/2010/main" val="148048957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25</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sz="1200" b="1" i="0" u="none" strike="noStrike" cap="none" dirty="0">
                <a:solidFill>
                  <a:srgbClr val="1F3864"/>
                </a:solidFill>
                <a:latin typeface="Century Gothic"/>
                <a:sym typeface="Century Gothic"/>
              </a:rPr>
              <a:t>Drill answers:</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C</a:t>
            </a:r>
            <a:r>
              <a:rPr lang="en-GB" sz="1200" b="0" i="0" u="none" strike="noStrike" cap="none" baseline="-25000" dirty="0">
                <a:solidFill>
                  <a:srgbClr val="1F3864"/>
                </a:solidFill>
                <a:latin typeface="Century Gothic"/>
                <a:sym typeface="Century Gothic"/>
              </a:rPr>
              <a:t>2</a:t>
            </a:r>
            <a:r>
              <a:rPr lang="en-GB" sz="1200" b="0" i="0" u="none" strike="noStrike" cap="none" baseline="0" dirty="0">
                <a:solidFill>
                  <a:srgbClr val="1F3864"/>
                </a:solidFill>
                <a:latin typeface="Century Gothic"/>
                <a:sym typeface="Century Gothic"/>
              </a:rPr>
              <a:t>H</a:t>
            </a:r>
            <a:r>
              <a:rPr lang="en-GB" sz="1200" b="0" i="0" u="none" strike="noStrike" cap="none" baseline="-25000" dirty="0">
                <a:solidFill>
                  <a:srgbClr val="1F3864"/>
                </a:solidFill>
                <a:latin typeface="Century Gothic"/>
                <a:sym typeface="Century Gothic"/>
              </a:rPr>
              <a:t>5</a:t>
            </a:r>
            <a:r>
              <a:rPr lang="en-GB" sz="1200" b="0" i="0" u="none" strike="noStrike" cap="none" baseline="0" dirty="0">
                <a:solidFill>
                  <a:srgbClr val="1F3864"/>
                </a:solidFill>
                <a:latin typeface="Century Gothic"/>
                <a:sym typeface="Century Gothic"/>
              </a:rPr>
              <a:t>OH</a:t>
            </a:r>
            <a:endParaRPr lang="en-GB" sz="1200" b="0" i="0" u="none" strike="noStrike" cap="none" baseline="-25000" dirty="0">
              <a:solidFill>
                <a:srgbClr val="1F3864"/>
              </a:solidFill>
              <a:latin typeface="Century Gothic"/>
              <a:sym typeface="Century Gothic"/>
            </a:endParaRP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Both contain two carbon atoms. Ethene contains four hydrogen atoms, whereas ethanol contains 5 hydrogens atoms on the main chain, then a hydroxyl group, which ethene does not have. Ethene contains a C=C double bond, which ethanol does not have. </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r>
              <a:rPr lang="en-GB" sz="1200" b="0" i="0" u="none" strike="noStrike" cap="none" baseline="0" dirty="0">
                <a:solidFill>
                  <a:srgbClr val="1F3864"/>
                </a:solidFill>
                <a:latin typeface="Century Gothic"/>
                <a:sym typeface="Century Gothic"/>
              </a:rPr>
              <a:t>As a fuel, a solvent or in alcoholic drinks. </a:t>
            </a:r>
          </a:p>
          <a:p>
            <a:pPr marL="228600" marR="0" lvl="0" indent="-228600" algn="l" defTabSz="914400" rtl="0" eaLnBrk="1" fontAlgn="auto" latinLnBrk="0" hangingPunct="1">
              <a:lnSpc>
                <a:spcPct val="100000"/>
              </a:lnSpc>
              <a:spcBef>
                <a:spcPts val="0"/>
              </a:spcBef>
              <a:spcAft>
                <a:spcPts val="0"/>
              </a:spcAft>
              <a:buClr>
                <a:srgbClr val="000000"/>
              </a:buClr>
              <a:buSzPts val="2400"/>
              <a:buFont typeface="Arial"/>
              <a:buAutoNum type="arabicPeriod"/>
              <a:tabLst/>
              <a:defRPr/>
            </a:pPr>
            <a:endParaRPr lang="en-GB" sz="1200" b="0" i="0" u="none" strike="noStrike" cap="none" baseline="-25000" dirty="0">
              <a:solidFill>
                <a:srgbClr val="1F3864"/>
              </a:solidFill>
              <a:latin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3</a:t>
            </a:fld>
            <a:endParaRPr/>
          </a:p>
        </p:txBody>
      </p:sp>
    </p:spTree>
    <p:extLst>
      <p:ext uri="{BB962C8B-B14F-4D97-AF65-F5344CB8AC3E}">
        <p14:creationId xmlns:p14="http://schemas.microsoft.com/office/powerpoint/2010/main" val="2994351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2400"/>
              <a:buFont typeface="Arial"/>
              <a:buNone/>
              <a:tabLst/>
              <a:defRPr/>
            </a:pPr>
            <a:endParaRPr lang="en-GB" sz="1200" dirty="0">
              <a:solidFill>
                <a:schemeClr val="dk1"/>
              </a:solidFill>
              <a:latin typeface="Century Gothic"/>
              <a:ea typeface="Century Gothic"/>
              <a:cs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4</a:t>
            </a:fld>
            <a:endParaRPr/>
          </a:p>
        </p:txBody>
      </p:sp>
    </p:spTree>
    <p:extLst>
      <p:ext uri="{BB962C8B-B14F-4D97-AF65-F5344CB8AC3E}">
        <p14:creationId xmlns:p14="http://schemas.microsoft.com/office/powerpoint/2010/main" val="21132914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kern="1200" dirty="0">
                <a:solidFill>
                  <a:schemeClr val="tx1"/>
                </a:solidFill>
                <a:effectLst/>
                <a:latin typeface="+mn-lt"/>
                <a:ea typeface="+mn-ea"/>
                <a:cs typeface="+mn-cs"/>
              </a:rPr>
              <a:t>Big Idea: Structure Determines Properties</a:t>
            </a:r>
          </a:p>
          <a:p>
            <a:r>
              <a:rPr lang="en-GB" sz="1200" b="0" kern="1200" dirty="0">
                <a:solidFill>
                  <a:schemeClr val="tx1"/>
                </a:solidFill>
                <a:effectLst/>
                <a:latin typeface="+mn-lt"/>
                <a:ea typeface="+mn-ea"/>
                <a:cs typeface="+mn-cs"/>
              </a:rPr>
              <a:t>In this lesson, students will look at the first of two different methods of producing ethanol, which builds to students being able to evaluate the advantages and disadvantages of each. </a:t>
            </a:r>
          </a:p>
          <a:p>
            <a:endParaRPr lang="en-GB" sz="1200" kern="1200" dirty="0">
              <a:solidFill>
                <a:schemeClr val="tx1"/>
              </a:solidFill>
              <a:effectLst/>
              <a:latin typeface="+mn-lt"/>
              <a:ea typeface="+mn-ea"/>
              <a:cs typeface="+mn-cs"/>
            </a:endParaRPr>
          </a:p>
          <a:p>
            <a:r>
              <a:rPr lang="en-GB" sz="1200" b="1" kern="1200" dirty="0">
                <a:solidFill>
                  <a:schemeClr val="tx1"/>
                </a:solidFill>
                <a:effectLst/>
                <a:latin typeface="+mn-lt"/>
                <a:ea typeface="+mn-ea"/>
                <a:cs typeface="+mn-cs"/>
              </a:rPr>
              <a:t>Suggested Hook:</a:t>
            </a:r>
          </a:p>
          <a:p>
            <a:r>
              <a:rPr lang="en-GB" sz="1200" b="0" i="1" kern="1200" dirty="0">
                <a:solidFill>
                  <a:schemeClr val="tx1"/>
                </a:solidFill>
                <a:effectLst/>
                <a:latin typeface="+mn-lt"/>
                <a:ea typeface="+mn-ea"/>
                <a:cs typeface="+mn-cs"/>
              </a:rPr>
              <a:t>How is alcohol made?</a:t>
            </a: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5</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Guidance:</a:t>
            </a:r>
          </a:p>
          <a:p>
            <a:r>
              <a:rPr lang="en-US" b="0" dirty="0"/>
              <a:t>See unit overview document and planning guidance to see how these objectives are typically assessed at GCSE, including examples of what students should be able to do following this lesson.</a:t>
            </a:r>
          </a:p>
          <a:p>
            <a:r>
              <a:rPr lang="en-US" b="1" dirty="0"/>
              <a:t>Planning for different needs:</a:t>
            </a:r>
          </a:p>
          <a:p>
            <a:r>
              <a:rPr lang="en-US" b="0" dirty="0"/>
              <a:t>The learning objectives given on this slide are suggested based on the most common requirements for exams, however they can be adapted based on the needs of different classes.</a:t>
            </a:r>
          </a:p>
          <a:p>
            <a:r>
              <a:rPr lang="en-US" b="0" dirty="0"/>
              <a:t>For best practice, the unit preparation booklet should be used to determine the appropriate focus of lessons within the unit. </a:t>
            </a:r>
          </a:p>
          <a:p>
            <a:r>
              <a:rPr lang="en-US" b="0" dirty="0"/>
              <a:t>While it is not possible to explicitly split content into levelled grades, we recommend that lesson objectives can be classified as critical, core or stretch. </a:t>
            </a:r>
          </a:p>
          <a:p>
            <a:r>
              <a:rPr lang="en-US" b="0" i="1" dirty="0"/>
              <a:t>Critical</a:t>
            </a:r>
            <a:r>
              <a:rPr lang="en-US" b="0" dirty="0"/>
              <a:t>: the content or skill is essential for all students to be able to progress.</a:t>
            </a:r>
          </a:p>
          <a:p>
            <a:r>
              <a:rPr lang="en-US" b="0" i="1" dirty="0"/>
              <a:t>Core</a:t>
            </a:r>
            <a:r>
              <a:rPr lang="en-US" b="0" dirty="0"/>
              <a:t>: the content or skill is important for students to progress, but other opportunities may be available to revisit it.</a:t>
            </a:r>
          </a:p>
          <a:p>
            <a:r>
              <a:rPr lang="en-US" b="0" i="1" dirty="0"/>
              <a:t>Stretch</a:t>
            </a:r>
            <a:r>
              <a:rPr lang="en-US" b="0" dirty="0"/>
              <a:t>: the content or skill may not be essential for all students but is important for students aiming for the highest grades.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1" dirty="0"/>
              <a:t>Key skill: </a:t>
            </a:r>
            <a:r>
              <a:rPr lang="en-US" b="0" dirty="0"/>
              <a:t>this is a crucial skill being developed in this unit as part of the skill mapping</a:t>
            </a:r>
          </a:p>
          <a:p>
            <a:endParaRPr lang="en-US" dirty="0"/>
          </a:p>
          <a:p>
            <a:r>
              <a:rPr lang="en-GB" sz="1800" b="1" dirty="0">
                <a:effectLst/>
                <a:highlight>
                  <a:srgbClr val="00FF00"/>
                </a:highlight>
                <a:latin typeface="Century Gothic" panose="020B0502020202020204" pitchFamily="34" charset="0"/>
                <a:ea typeface="Calibri" panose="020F0502020204030204" pitchFamily="34" charset="0"/>
                <a:cs typeface="Arial" panose="020B0604020202020204" pitchFamily="34" charset="0"/>
              </a:rPr>
              <a:t>C5.1.8 Lesson Objectives:</a:t>
            </a:r>
          </a:p>
          <a:p>
            <a:r>
              <a:rPr lang="en-US" sz="1800" dirty="0">
                <a:latin typeface="Century Gothic" panose="020B0502020202020204" pitchFamily="34" charset="0"/>
              </a:rPr>
              <a:t>Critical: State the equation for the production of ethanol through fermentation</a:t>
            </a:r>
          </a:p>
          <a:p>
            <a:r>
              <a:rPr lang="en-US" sz="1800" dirty="0">
                <a:latin typeface="Century Gothic" panose="020B0502020202020204" pitchFamily="34" charset="0"/>
              </a:rPr>
              <a:t>Critical: Describe the conditions required for fermentation</a:t>
            </a:r>
          </a:p>
          <a:p>
            <a:r>
              <a:rPr lang="en-US" sz="1800" dirty="0">
                <a:latin typeface="Century Gothic" panose="020B0502020202020204" pitchFamily="34" charset="0"/>
              </a:rPr>
              <a:t>Core: Describe the advantages and disadvantages of producing ethanol by fermentation</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833245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r>
              <a:rPr lang="en-GB" b="1" dirty="0"/>
              <a:t>Purpose: </a:t>
            </a:r>
            <a:r>
              <a:rPr lang="en-GB" dirty="0"/>
              <a:t>to spend time on any gaps identified in previous learning from previous exit ticket.</a:t>
            </a:r>
          </a:p>
          <a:p>
            <a:pPr marL="0" marR="0" lvl="0" indent="0" algn="l" defTabSz="914400" rtl="0" eaLnBrk="1" fontAlgn="auto" latinLnBrk="0" hangingPunct="1">
              <a:lnSpc>
                <a:spcPct val="100000"/>
              </a:lnSpc>
              <a:spcBef>
                <a:spcPts val="0"/>
              </a:spcBef>
              <a:spcAft>
                <a:spcPts val="0"/>
              </a:spcAft>
              <a:buClr>
                <a:schemeClr val="dk1"/>
              </a:buClr>
              <a:buSzPts val="1200"/>
              <a:buFont typeface="Calibri"/>
              <a:buNone/>
              <a:tabLst/>
              <a:defRPr/>
            </a:pPr>
            <a:endParaRPr lang="en-GB" b="1" dirty="0"/>
          </a:p>
          <a:p>
            <a:pPr marL="0" marR="0" lvl="0" indent="0" algn="l" rtl="0">
              <a:lnSpc>
                <a:spcPct val="100000"/>
              </a:lnSpc>
              <a:spcBef>
                <a:spcPts val="0"/>
              </a:spcBef>
              <a:spcAft>
                <a:spcPts val="0"/>
              </a:spcAft>
              <a:buClr>
                <a:schemeClr val="dk1"/>
              </a:buClr>
              <a:buSzPts val="1200"/>
              <a:buFont typeface="+mj-lt"/>
              <a:buNone/>
            </a:pPr>
            <a:r>
              <a:rPr lang="en-GB" b="1" dirty="0"/>
              <a:t>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dirty="0"/>
              <a:t>Q1. 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not identified the importance of the hydroxyl group. If students answer C, they have confused the formulae of methanol and ethanol. </a:t>
            </a:r>
            <a:r>
              <a:rPr lang="en-GB" b="0" i="1" dirty="0"/>
              <a:t>To fix it, review the general formula for the alcohols and the naming conventions. </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confused the use of methanol and ethanol. If students answer C, they have confused the use of methanol with propanol and butanol. </a:t>
            </a:r>
            <a:r>
              <a:rPr lang="en-GB" b="0" i="1" dirty="0"/>
              <a:t>To fix it, review what each of the alcohols is useful for. </a:t>
            </a:r>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B</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not identified the correct pattern. If students answer C, they have not understood the difference between reactivity and solubility. </a:t>
            </a:r>
            <a:r>
              <a:rPr lang="en-GB" i="1" dirty="0"/>
              <a:t>To fix it, review what is meant by solubility and the pattern of solubility in the alcohols. </a:t>
            </a:r>
          </a:p>
          <a:p>
            <a:pPr marL="0" marR="0" lvl="0" indent="0" algn="l" rtl="0">
              <a:lnSpc>
                <a:spcPct val="100000"/>
              </a:lnSpc>
              <a:spcBef>
                <a:spcPts val="0"/>
              </a:spcBef>
              <a:spcAft>
                <a:spcPts val="0"/>
              </a:spcAft>
              <a:buClr>
                <a:schemeClr val="dk1"/>
              </a:buClr>
              <a:buSzPts val="1200"/>
              <a:buFont typeface="+mj-lt"/>
              <a:buNone/>
            </a:pPr>
            <a:endParaRPr lang="en-GB" b="1"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7</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dirty="0"/>
              <a:t>Suggested exposition:</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In the last lesson, we looked at the homologous series called the alcohols.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1" dirty="0"/>
              <a:t>What functional group do the alcohols have?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1" dirty="0"/>
              <a:t>Hydroxyl (OH group).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1" dirty="0"/>
              <a:t>What is the name of the alcohol with two carbon atoms?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1" dirty="0"/>
              <a:t>Ethanol.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t>In this lesson, we’re going to look more at ethanol and how it can be made.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t>So we know ethanol is an alcohol. We also know from the last lesson that it can be used as a fuel, a solvent, or in alcoholic drinks.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t>It can be made in a couple of different ways: fermentation, and hydration of ethene. In this lesson, we will look at producing ethanol by fermentation then in the next lesson we will look at producing ethanol by hydration of ethene. </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37299851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Suggested exposition:</a:t>
            </a:r>
          </a:p>
          <a:p>
            <a:r>
              <a:rPr lang="en-US" b="0" dirty="0"/>
              <a:t>As we know, all living things need to carry out respiration in their cells to survive. Unicellular organisms such as bacteria and yeast use anaerobic respiration to release energy from glucose. </a:t>
            </a:r>
          </a:p>
          <a:p>
            <a:r>
              <a:rPr lang="en-US" b="0" i="1" dirty="0"/>
              <a:t>What is anaerobic respiration?</a:t>
            </a:r>
          </a:p>
          <a:p>
            <a:r>
              <a:rPr lang="en-US" b="1" i="1" dirty="0"/>
              <a:t>Respiration in the absence of oxygen.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dirty="0"/>
              <a:t>Fermentation is an anaerobic process, which means that it also takes place in the absence of oxygen. Fermentation is only a </a:t>
            </a:r>
            <a:r>
              <a:rPr lang="en-US" b="1" i="0" dirty="0"/>
              <a:t>part of the anaerobic respiration process, i</a:t>
            </a:r>
            <a:r>
              <a:rPr lang="en-US" b="0" i="0" dirty="0"/>
              <a:t>t is not the same as anaerobic respiration. Fermentation is when microorganisms (such as bacteria or yeast) start to break down glucose in the absence of oxygen. </a:t>
            </a:r>
          </a:p>
          <a:p>
            <a:endParaRPr lang="en-US" b="0" i="0" dirty="0"/>
          </a:p>
          <a:p>
            <a:r>
              <a:rPr lang="en-US" b="0" i="0" dirty="0"/>
              <a:t>Fermentation to produce ethanol uses yeast as the microorganism. Did you know that yeast cells are so small that 1 teaspoon holds about 75 billion cells! Yeast are a type of unicellular fungus. Both </a:t>
            </a:r>
            <a:r>
              <a:rPr lang="en-GB" b="0" i="0" dirty="0"/>
              <a:t>t</a:t>
            </a:r>
            <a:r>
              <a:rPr lang="en-GB" dirty="0"/>
              <a:t>he products of fermentation have uses for us in making food and drinks. Ethanol is the alcohol found in alcoholic drinks. When beer and wine are made, yeast is added to various ingredients and allowed to ferment. Over time this produces the alcoholic drink. For example, wine is made from grapes and the yeast cells use the glucose sugar found in the grapes to carry out fermentation. The resulting mixture makes the alcoholic drink wine.</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The other product of fermentation is also useful, in this case it is to bake bread. The carbon dioxide produced is useful to make bread rise so that it contains many small air holes and results in a spongy or fluffy texture. After dough is made from flour, water, yeast and sugar, it is left to ‘prove’ or ‘rise’ so that the yeast cells have a chance to ferment and produce carbon dioxide gas bubbles. This is what is happens when dough rises before it is baked.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dirty="0"/>
              <a:t>There is no alcohol in bread but as you can see in the chemical reaction, ethanol is produced during fermentation.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i="1" dirty="0"/>
              <a:t>Where do you think the alcohol from the fermentation goes during bread making?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1" i="1" dirty="0"/>
              <a:t>Ethanol evaporates leaving the bread during the baking process.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b="1" i="1"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t>Ethanol produced through fermentation can also be used as a fuel, either by itself or mixed with petrol.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i="0" dirty="0"/>
              <a:t>Once ethanol has been produced through fermentation, it is usually fairly low purity, so it can be distilled to separate the pure ethanol from other substances in the mixture.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0" i="0" dirty="0"/>
              <a:t>Note: fermentation only involves glycolysis, so glucose is not broken down fully. Students do not need to know this level of detail until A-Level. </a:t>
            </a: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b="1" dirty="0"/>
              <a:t>Image: </a:t>
            </a:r>
            <a:r>
              <a:rPr lang="en-US" dirty="0"/>
              <a:t>https://</a:t>
            </a:r>
            <a:r>
              <a:rPr lang="en-US" dirty="0" err="1"/>
              <a:t>commons.wikimedia.org</a:t>
            </a:r>
            <a:r>
              <a:rPr lang="en-US" dirty="0"/>
              <a:t>/wiki/File:Figure_09_04_01.jpg – this shows yeast under a light microscope. We are looking at the outside surface of these cells. There are two budding cells and three not budding. This type of yeast used for fermentation is called </a:t>
            </a:r>
            <a:r>
              <a:rPr lang="en-GB" b="0" i="0" dirty="0">
                <a:solidFill>
                  <a:srgbClr val="202124"/>
                </a:solidFill>
                <a:effectLst/>
                <a:latin typeface="arial" panose="020B0604020202020204" pitchFamily="34" charset="0"/>
              </a:rPr>
              <a:t>Saccharomyces cerevisiae.</a:t>
            </a:r>
            <a:endParaRPr lang="en-US" b="1" i="1" dirty="0"/>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dirty="0"/>
          </a:p>
          <a:p>
            <a:endParaRPr lang="en-US" i="1" dirty="0"/>
          </a:p>
        </p:txBody>
      </p:sp>
      <p:sp>
        <p:nvSpPr>
          <p:cNvPr id="4" name="Slide Number Placeholder 3"/>
          <p:cNvSpPr>
            <a:spLocks noGrp="1"/>
          </p:cNvSpPr>
          <p:nvPr>
            <p:ph type="sldNum" sz="quarter" idx="5"/>
          </p:nvPr>
        </p:nvSpPr>
        <p:spPr/>
        <p:txBody>
          <a:bodyPr/>
          <a:lstStyle/>
          <a:p>
            <a:fld id="{0B7C1065-6FAC-EB47-82DC-34C50BE3F4B9}" type="slidenum">
              <a:rPr lang="en-US" smtClean="0"/>
              <a:t>9</a:t>
            </a:fld>
            <a:endParaRPr lang="en-US"/>
          </a:p>
        </p:txBody>
      </p:sp>
    </p:spTree>
    <p:extLst>
      <p:ext uri="{BB962C8B-B14F-4D97-AF65-F5344CB8AC3E}">
        <p14:creationId xmlns:p14="http://schemas.microsoft.com/office/powerpoint/2010/main" val="355452416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22164176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cxnSp>
        <p:nvCxnSpPr>
          <p:cNvPr id="3" name="Straight Connector 2">
            <a:extLst>
              <a:ext uri="{FF2B5EF4-FFF2-40B4-BE49-F238E27FC236}">
                <a16:creationId xmlns:a16="http://schemas.microsoft.com/office/drawing/2014/main" id="{6AF6CF35-2262-85B9-7E5D-09DA60AD808E}"/>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316440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399397594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363147669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cxnSp>
        <p:nvCxnSpPr>
          <p:cNvPr id="3" name="Straight Connector 2">
            <a:extLst>
              <a:ext uri="{FF2B5EF4-FFF2-40B4-BE49-F238E27FC236}">
                <a16:creationId xmlns:a16="http://schemas.microsoft.com/office/drawing/2014/main" id="{4A69F308-5700-8DE5-86E3-0FE8340F83CB}"/>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33553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274264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cxnSp>
        <p:nvCxnSpPr>
          <p:cNvPr id="3" name="Straight Connector 2">
            <a:extLst>
              <a:ext uri="{FF2B5EF4-FFF2-40B4-BE49-F238E27FC236}">
                <a16:creationId xmlns:a16="http://schemas.microsoft.com/office/drawing/2014/main" id="{A66D9E76-DBEB-8DF5-82FE-DADBFB364FD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2247858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cxnSp>
        <p:nvCxnSpPr>
          <p:cNvPr id="2" name="Straight Connector 1">
            <a:extLst>
              <a:ext uri="{FF2B5EF4-FFF2-40B4-BE49-F238E27FC236}">
                <a16:creationId xmlns:a16="http://schemas.microsoft.com/office/drawing/2014/main" id="{E5915121-5707-8380-308B-7F622F2786A2}"/>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9311790"/>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cxnSp>
        <p:nvCxnSpPr>
          <p:cNvPr id="3" name="Straight Connector 2">
            <a:extLst>
              <a:ext uri="{FF2B5EF4-FFF2-40B4-BE49-F238E27FC236}">
                <a16:creationId xmlns:a16="http://schemas.microsoft.com/office/drawing/2014/main" id="{45FEEE12-E17F-77B7-744F-89857C8C49D8}"/>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4910380"/>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cxnSp>
        <p:nvCxnSpPr>
          <p:cNvPr id="3" name="Straight Connector 2">
            <a:extLst>
              <a:ext uri="{FF2B5EF4-FFF2-40B4-BE49-F238E27FC236}">
                <a16:creationId xmlns:a16="http://schemas.microsoft.com/office/drawing/2014/main" id="{E35897C6-2B1C-E2FD-41E0-C48A368CBFA4}"/>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1744008"/>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cxnSp>
        <p:nvCxnSpPr>
          <p:cNvPr id="2" name="Straight Connector 1">
            <a:extLst>
              <a:ext uri="{FF2B5EF4-FFF2-40B4-BE49-F238E27FC236}">
                <a16:creationId xmlns:a16="http://schemas.microsoft.com/office/drawing/2014/main" id="{E1A61E4A-578A-64BB-6E0E-280EE1957EE2}"/>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74387642"/>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cxnSp>
        <p:nvCxnSpPr>
          <p:cNvPr id="2" name="Straight Connector 1">
            <a:extLst>
              <a:ext uri="{FF2B5EF4-FFF2-40B4-BE49-F238E27FC236}">
                <a16:creationId xmlns:a16="http://schemas.microsoft.com/office/drawing/2014/main" id="{F27CB04B-29E8-A84D-933A-8F4F53AAD399}"/>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410136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cxnSp>
        <p:nvCxnSpPr>
          <p:cNvPr id="3" name="Straight Connector 2">
            <a:extLst>
              <a:ext uri="{FF2B5EF4-FFF2-40B4-BE49-F238E27FC236}">
                <a16:creationId xmlns:a16="http://schemas.microsoft.com/office/drawing/2014/main" id="{30C3AD12-8F2D-2649-2969-CB8D2B10A2FF}"/>
              </a:ext>
            </a:extLst>
          </p:cNvPr>
          <p:cNvCxnSpPr/>
          <p:nvPr userDrawn="1"/>
        </p:nvCxnSpPr>
        <p:spPr>
          <a:xfrm>
            <a:off x="11499742" y="0"/>
            <a:ext cx="0" cy="6858000"/>
          </a:xfrm>
          <a:prstGeom prst="line">
            <a:avLst/>
          </a:prstGeom>
          <a:ln w="76200">
            <a:solidFill>
              <a:srgbClr val="FFFF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59822632"/>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40609035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2161079"/>
      </p:ext>
    </p:extLst>
  </p:cSld>
  <p:clrMap bg1="lt1" tx1="dk1" bg2="lt2" tx2="dk2" accent1="accent1" accent2="accent2" accent3="accent3" accent4="accent4" accent5="accent5" accent6="accent6" hlink="hlink" folHlink="folHlink"/>
  <p:sldLayoutIdLst>
    <p:sldLayoutId id="2147483776" r:id="rId1"/>
    <p:sldLayoutId id="2147483674" r:id="rId2"/>
    <p:sldLayoutId id="2147483675" r:id="rId3"/>
    <p:sldLayoutId id="2147483664" r:id="rId4"/>
    <p:sldLayoutId id="2147483666" r:id="rId5"/>
    <p:sldLayoutId id="2147483667" r:id="rId6"/>
    <p:sldLayoutId id="2147483777" r:id="rId7"/>
    <p:sldLayoutId id="2147483668" r:id="rId8"/>
    <p:sldLayoutId id="2147483669" r:id="rId9"/>
    <p:sldLayoutId id="2147483670" r:id="rId10"/>
    <p:sldLayoutId id="2147483677" r:id="rId11"/>
    <p:sldLayoutId id="2147483698" r:id="rId12"/>
    <p:sldLayoutId id="2147483779" r:id="rId13"/>
    <p:sldLayoutId id="2147483780" r:id="rId14"/>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3.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8.xml"/><Relationship Id="rId1" Type="http://schemas.openxmlformats.org/officeDocument/2006/relationships/slideLayout" Target="../slideLayouts/slideLayout8.xml"/><Relationship Id="rId5" Type="http://schemas.openxmlformats.org/officeDocument/2006/relationships/image" Target="../media/image19.png"/><Relationship Id="rId4" Type="http://schemas.openxmlformats.org/officeDocument/2006/relationships/image" Target="../media/image18.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6.jpeg"/><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3"/>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906C9A-FA05-CF9C-1E4A-FBE9D1CD9F31}"/>
              </a:ext>
            </a:extLst>
          </p:cNvPr>
          <p:cNvSpPr>
            <a:spLocks noGrp="1"/>
          </p:cNvSpPr>
          <p:nvPr>
            <p:ph type="title"/>
          </p:nvPr>
        </p:nvSpPr>
        <p:spPr/>
        <p:txBody>
          <a:bodyPr/>
          <a:lstStyle/>
          <a:p>
            <a:r>
              <a:rPr lang="en-GB" dirty="0">
                <a:latin typeface="Century Gothic" panose="020B0502020202020204" pitchFamily="34" charset="0"/>
              </a:rPr>
              <a:t>Conditions for Fermentation</a:t>
            </a:r>
          </a:p>
        </p:txBody>
      </p:sp>
      <p:sp>
        <p:nvSpPr>
          <p:cNvPr id="3" name="TextBox 2">
            <a:extLst>
              <a:ext uri="{FF2B5EF4-FFF2-40B4-BE49-F238E27FC236}">
                <a16:creationId xmlns:a16="http://schemas.microsoft.com/office/drawing/2014/main" id="{7F1F1A96-A193-288A-1C6C-06DB715D73DB}"/>
              </a:ext>
            </a:extLst>
          </p:cNvPr>
          <p:cNvSpPr txBox="1"/>
          <p:nvPr/>
        </p:nvSpPr>
        <p:spPr>
          <a:xfrm>
            <a:off x="462875" y="930069"/>
            <a:ext cx="7715925" cy="461665"/>
          </a:xfrm>
          <a:prstGeom prst="rect">
            <a:avLst/>
          </a:prstGeom>
          <a:noFill/>
        </p:spPr>
        <p:txBody>
          <a:bodyPr wrap="square" rtlCol="0">
            <a:spAutoFit/>
          </a:bodyPr>
          <a:lstStyle/>
          <a:p>
            <a:r>
              <a:rPr lang="en-GB" sz="2400" dirty="0">
                <a:latin typeface="Century Gothic" panose="020B0502020202020204" pitchFamily="34" charset="0"/>
              </a:rPr>
              <a:t>For fermentation to take place, there must be:</a:t>
            </a:r>
            <a:endParaRPr lang="en-GB" sz="2400" b="1" dirty="0">
              <a:latin typeface="Century Gothic" panose="020B0502020202020204" pitchFamily="34" charset="0"/>
            </a:endParaRPr>
          </a:p>
        </p:txBody>
      </p:sp>
      <p:sp>
        <p:nvSpPr>
          <p:cNvPr id="4" name="TextBox 3">
            <a:extLst>
              <a:ext uri="{FF2B5EF4-FFF2-40B4-BE49-F238E27FC236}">
                <a16:creationId xmlns:a16="http://schemas.microsoft.com/office/drawing/2014/main" id="{61554B07-9BF1-C4B3-F391-473A21DBD3C6}"/>
              </a:ext>
            </a:extLst>
          </p:cNvPr>
          <p:cNvSpPr txBox="1"/>
          <p:nvPr/>
        </p:nvSpPr>
        <p:spPr>
          <a:xfrm>
            <a:off x="496742" y="1573535"/>
            <a:ext cx="7715925" cy="461665"/>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entury Gothic" panose="020B0502020202020204" pitchFamily="34" charset="0"/>
              </a:rPr>
              <a:t>A </a:t>
            </a:r>
            <a:r>
              <a:rPr lang="en-GB" sz="2400" b="1" dirty="0">
                <a:latin typeface="Century Gothic" panose="020B0502020202020204" pitchFamily="34" charset="0"/>
              </a:rPr>
              <a:t>sugar solution</a:t>
            </a:r>
            <a:r>
              <a:rPr lang="en-GB" sz="2400" dirty="0">
                <a:latin typeface="Century Gothic" panose="020B0502020202020204" pitchFamily="34" charset="0"/>
              </a:rPr>
              <a:t>, mixed with </a:t>
            </a:r>
            <a:r>
              <a:rPr lang="en-GB" sz="2400" b="1" dirty="0">
                <a:latin typeface="Century Gothic" panose="020B0502020202020204" pitchFamily="34" charset="0"/>
              </a:rPr>
              <a:t>yeast</a:t>
            </a:r>
          </a:p>
        </p:txBody>
      </p:sp>
      <p:sp>
        <p:nvSpPr>
          <p:cNvPr id="5" name="TextBox 4">
            <a:extLst>
              <a:ext uri="{FF2B5EF4-FFF2-40B4-BE49-F238E27FC236}">
                <a16:creationId xmlns:a16="http://schemas.microsoft.com/office/drawing/2014/main" id="{5C2E1B97-227A-DC29-BF0A-024B3697CEB2}"/>
              </a:ext>
            </a:extLst>
          </p:cNvPr>
          <p:cNvSpPr txBox="1"/>
          <p:nvPr/>
        </p:nvSpPr>
        <p:spPr>
          <a:xfrm>
            <a:off x="462875" y="2183135"/>
            <a:ext cx="7715925" cy="461665"/>
          </a:xfrm>
          <a:prstGeom prst="rect">
            <a:avLst/>
          </a:prstGeom>
          <a:noFill/>
        </p:spPr>
        <p:txBody>
          <a:bodyPr wrap="square" rtlCol="0">
            <a:spAutoFit/>
          </a:bodyPr>
          <a:lstStyle/>
          <a:p>
            <a:pPr marL="342900" indent="-342900">
              <a:buFont typeface="Arial" panose="020B0604020202020204" pitchFamily="34" charset="0"/>
              <a:buChar char="•"/>
            </a:pPr>
            <a:r>
              <a:rPr lang="en-GB" sz="2400" b="1" dirty="0">
                <a:latin typeface="Century Gothic" panose="020B0502020202020204" pitchFamily="34" charset="0"/>
              </a:rPr>
              <a:t>No</a:t>
            </a:r>
            <a:r>
              <a:rPr lang="en-GB" sz="2400" dirty="0">
                <a:latin typeface="Century Gothic" panose="020B0502020202020204" pitchFamily="34" charset="0"/>
              </a:rPr>
              <a:t> air or </a:t>
            </a:r>
            <a:r>
              <a:rPr lang="en-GB" sz="2400" b="1" dirty="0">
                <a:latin typeface="Century Gothic" panose="020B0502020202020204" pitchFamily="34" charset="0"/>
              </a:rPr>
              <a:t>oxygen</a:t>
            </a:r>
            <a:r>
              <a:rPr lang="en-GB" sz="2400" dirty="0">
                <a:latin typeface="Century Gothic" panose="020B0502020202020204" pitchFamily="34" charset="0"/>
              </a:rPr>
              <a:t> getting in (anaerobic)</a:t>
            </a:r>
            <a:endParaRPr lang="en-GB" sz="2400" b="1" dirty="0">
              <a:latin typeface="Century Gothic" panose="020B0502020202020204" pitchFamily="34" charset="0"/>
            </a:endParaRPr>
          </a:p>
        </p:txBody>
      </p:sp>
      <p:sp>
        <p:nvSpPr>
          <p:cNvPr id="6" name="TextBox 5">
            <a:extLst>
              <a:ext uri="{FF2B5EF4-FFF2-40B4-BE49-F238E27FC236}">
                <a16:creationId xmlns:a16="http://schemas.microsoft.com/office/drawing/2014/main" id="{6CD5BEBF-0A5A-C45C-7DA2-AF83015349D6}"/>
              </a:ext>
            </a:extLst>
          </p:cNvPr>
          <p:cNvSpPr txBox="1"/>
          <p:nvPr/>
        </p:nvSpPr>
        <p:spPr>
          <a:xfrm>
            <a:off x="479809" y="2775801"/>
            <a:ext cx="7715925" cy="461665"/>
          </a:xfrm>
          <a:prstGeom prst="rect">
            <a:avLst/>
          </a:prstGeom>
          <a:noFill/>
        </p:spPr>
        <p:txBody>
          <a:bodyPr wrap="square" rtlCol="0">
            <a:spAutoFit/>
          </a:bodyPr>
          <a:lstStyle/>
          <a:p>
            <a:pPr marL="342900" indent="-342900">
              <a:buFont typeface="Arial" panose="020B0604020202020204" pitchFamily="34" charset="0"/>
              <a:buChar char="•"/>
            </a:pPr>
            <a:r>
              <a:rPr lang="en-GB" sz="2400" dirty="0">
                <a:latin typeface="Century Gothic" panose="020B0502020202020204" pitchFamily="34" charset="0"/>
              </a:rPr>
              <a:t>A warm temperature (</a:t>
            </a:r>
            <a:r>
              <a:rPr lang="en-GB" sz="2400" b="1" dirty="0">
                <a:latin typeface="Century Gothic" panose="020B0502020202020204" pitchFamily="34" charset="0"/>
              </a:rPr>
              <a:t>25 - 35 ºC</a:t>
            </a:r>
            <a:r>
              <a:rPr lang="en-GB" sz="2400" dirty="0">
                <a:latin typeface="Century Gothic" panose="020B0502020202020204" pitchFamily="34" charset="0"/>
              </a:rPr>
              <a:t>)</a:t>
            </a:r>
            <a:endParaRPr lang="en-GB" sz="2400" b="1" dirty="0">
              <a:latin typeface="Century Gothic" panose="020B0502020202020204" pitchFamily="34" charset="0"/>
            </a:endParaRPr>
          </a:p>
        </p:txBody>
      </p:sp>
      <p:sp>
        <p:nvSpPr>
          <p:cNvPr id="7" name="TextBox 6">
            <a:extLst>
              <a:ext uri="{FF2B5EF4-FFF2-40B4-BE49-F238E27FC236}">
                <a16:creationId xmlns:a16="http://schemas.microsoft.com/office/drawing/2014/main" id="{EA1206FA-DF10-11DD-40B3-69A3863BE45B}"/>
              </a:ext>
            </a:extLst>
          </p:cNvPr>
          <p:cNvSpPr txBox="1"/>
          <p:nvPr/>
        </p:nvSpPr>
        <p:spPr>
          <a:xfrm>
            <a:off x="496742" y="3876468"/>
            <a:ext cx="10577658" cy="830997"/>
          </a:xfrm>
          <a:prstGeom prst="rect">
            <a:avLst/>
          </a:prstGeom>
          <a:noFill/>
        </p:spPr>
        <p:txBody>
          <a:bodyPr wrap="square" rtlCol="0">
            <a:spAutoFit/>
          </a:bodyPr>
          <a:lstStyle/>
          <a:p>
            <a:r>
              <a:rPr lang="en-GB" sz="2400" dirty="0">
                <a:latin typeface="Century Gothic" panose="020B0502020202020204" pitchFamily="34" charset="0"/>
              </a:rPr>
              <a:t>The </a:t>
            </a:r>
            <a:r>
              <a:rPr lang="en-GB" sz="2400" b="1" dirty="0">
                <a:latin typeface="Century Gothic" panose="020B0502020202020204" pitchFamily="34" charset="0"/>
              </a:rPr>
              <a:t>enzymes</a:t>
            </a:r>
            <a:r>
              <a:rPr lang="en-GB" sz="2400" dirty="0">
                <a:latin typeface="Century Gothic" panose="020B0502020202020204" pitchFamily="34" charset="0"/>
              </a:rPr>
              <a:t> in yeast can be </a:t>
            </a:r>
            <a:r>
              <a:rPr lang="en-GB" sz="2400" b="1" dirty="0">
                <a:latin typeface="Century Gothic" panose="020B0502020202020204" pitchFamily="34" charset="0"/>
              </a:rPr>
              <a:t>denatured</a:t>
            </a:r>
            <a:r>
              <a:rPr lang="en-GB" sz="2400" dirty="0">
                <a:latin typeface="Century Gothic" panose="020B0502020202020204" pitchFamily="34" charset="0"/>
              </a:rPr>
              <a:t> if they are over heated, meaning they can no longer function.  </a:t>
            </a:r>
            <a:endParaRPr lang="en-GB" sz="2400" b="1" dirty="0">
              <a:latin typeface="Century Gothic" panose="020B0502020202020204" pitchFamily="34" charset="0"/>
            </a:endParaRPr>
          </a:p>
        </p:txBody>
      </p:sp>
      <p:sp>
        <p:nvSpPr>
          <p:cNvPr id="8" name="TextBox 7">
            <a:extLst>
              <a:ext uri="{FF2B5EF4-FFF2-40B4-BE49-F238E27FC236}">
                <a16:creationId xmlns:a16="http://schemas.microsoft.com/office/drawing/2014/main" id="{2AB72494-82BB-BC7D-5D59-14AEB4D2FA13}"/>
              </a:ext>
            </a:extLst>
          </p:cNvPr>
          <p:cNvSpPr txBox="1"/>
          <p:nvPr/>
        </p:nvSpPr>
        <p:spPr>
          <a:xfrm>
            <a:off x="496742" y="5061801"/>
            <a:ext cx="10577658" cy="461665"/>
          </a:xfrm>
          <a:prstGeom prst="rect">
            <a:avLst/>
          </a:prstGeom>
          <a:noFill/>
        </p:spPr>
        <p:txBody>
          <a:bodyPr wrap="square" rtlCol="0">
            <a:spAutoFit/>
          </a:bodyPr>
          <a:lstStyle/>
          <a:p>
            <a:r>
              <a:rPr lang="en-GB" sz="2400" dirty="0">
                <a:latin typeface="Century Gothic" panose="020B0502020202020204" pitchFamily="34" charset="0"/>
              </a:rPr>
              <a:t>Fermentation is a </a:t>
            </a:r>
            <a:r>
              <a:rPr lang="en-GB" sz="2400" b="1" dirty="0">
                <a:latin typeface="Century Gothic" panose="020B0502020202020204" pitchFamily="34" charset="0"/>
              </a:rPr>
              <a:t>slow</a:t>
            </a:r>
            <a:r>
              <a:rPr lang="en-GB" sz="2400" dirty="0">
                <a:latin typeface="Century Gothic" panose="020B0502020202020204" pitchFamily="34" charset="0"/>
              </a:rPr>
              <a:t> process and can take days or even weeks. </a:t>
            </a:r>
            <a:endParaRPr lang="en-GB" sz="2400" b="1" dirty="0">
              <a:latin typeface="Century Gothic" panose="020B0502020202020204" pitchFamily="34" charset="0"/>
            </a:endParaRPr>
          </a:p>
        </p:txBody>
      </p:sp>
      <p:pic>
        <p:nvPicPr>
          <p:cNvPr id="1026" name="Picture 2" descr="Botte, Wine, Vintage, Cellar, Barrel">
            <a:extLst>
              <a:ext uri="{FF2B5EF4-FFF2-40B4-BE49-F238E27FC236}">
                <a16:creationId xmlns:a16="http://schemas.microsoft.com/office/drawing/2014/main" id="{C9408BD9-5A86-AE37-E19D-0B7B4AD56B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52267" y="149578"/>
            <a:ext cx="3759199" cy="29492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3557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Which statements do you agree with?</a:t>
            </a:r>
          </a:p>
        </p:txBody>
      </p:sp>
      <p:pic>
        <p:nvPicPr>
          <p:cNvPr id="4" name="Picture 3" descr="Shape&#10;&#10;Description automatically generated">
            <a:extLst>
              <a:ext uri="{FF2B5EF4-FFF2-40B4-BE49-F238E27FC236}">
                <a16:creationId xmlns:a16="http://schemas.microsoft.com/office/drawing/2014/main" id="{92668784-2A3B-D149-B2B9-700E96549EC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7713" y="3423971"/>
            <a:ext cx="5304058" cy="3765476"/>
          </a:xfrm>
          <a:prstGeom prst="rect">
            <a:avLst/>
          </a:prstGeom>
        </p:spPr>
      </p:pic>
      <p:pic>
        <p:nvPicPr>
          <p:cNvPr id="6" name="Picture 5" descr="Shape&#10;&#10;Description automatically generated">
            <a:extLst>
              <a:ext uri="{FF2B5EF4-FFF2-40B4-BE49-F238E27FC236}">
                <a16:creationId xmlns:a16="http://schemas.microsoft.com/office/drawing/2014/main" id="{5F328345-FF0D-244D-B3C7-37B56DC37B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396021" y="2831624"/>
            <a:ext cx="7061970" cy="4626243"/>
          </a:xfrm>
          <a:prstGeom prst="rect">
            <a:avLst/>
          </a:prstGeom>
        </p:spPr>
      </p:pic>
      <p:pic>
        <p:nvPicPr>
          <p:cNvPr id="8" name="Picture 7" descr="Icon&#10;&#10;Description automatically generated">
            <a:extLst>
              <a:ext uri="{FF2B5EF4-FFF2-40B4-BE49-F238E27FC236}">
                <a16:creationId xmlns:a16="http://schemas.microsoft.com/office/drawing/2014/main" id="{23E35396-E010-0F44-AA73-944EB4AAFAED}"/>
              </a:ext>
            </a:extLst>
          </p:cNvPr>
          <p:cNvPicPr>
            <a:picLocks noChangeAspect="1"/>
          </p:cNvPicPr>
          <p:nvPr/>
        </p:nvPicPr>
        <p:blipFill rotWithShape="1">
          <a:blip r:embed="rId5">
            <a:clrChange>
              <a:clrFrom>
                <a:srgbClr val="FFFFFF"/>
              </a:clrFrom>
              <a:clrTo>
                <a:srgbClr val="FFFFFF">
                  <a:alpha val="0"/>
                </a:srgbClr>
              </a:clrTo>
            </a:clrChange>
          </a:blip>
          <a:srcRect l="27780" r="25910"/>
          <a:stretch/>
        </p:blipFill>
        <p:spPr>
          <a:xfrm rot="5400000">
            <a:off x="7525898" y="-513124"/>
            <a:ext cx="3300854" cy="5060220"/>
          </a:xfrm>
          <a:prstGeom prst="rect">
            <a:avLst/>
          </a:prstGeom>
        </p:spPr>
      </p:pic>
      <p:pic>
        <p:nvPicPr>
          <p:cNvPr id="10" name="Picture 9" descr="Shape, icon&#10;&#10;Description automatically generated">
            <a:extLst>
              <a:ext uri="{FF2B5EF4-FFF2-40B4-BE49-F238E27FC236}">
                <a16:creationId xmlns:a16="http://schemas.microsoft.com/office/drawing/2014/main" id="{1E754493-FBDE-BD42-9497-03675EF7F45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252464" y="360000"/>
            <a:ext cx="5644236" cy="4006976"/>
          </a:xfrm>
          <a:prstGeom prst="rect">
            <a:avLst/>
          </a:prstGeom>
        </p:spPr>
      </p:pic>
      <p:sp>
        <p:nvSpPr>
          <p:cNvPr id="11" name="TextBox 10">
            <a:extLst>
              <a:ext uri="{FF2B5EF4-FFF2-40B4-BE49-F238E27FC236}">
                <a16:creationId xmlns:a16="http://schemas.microsoft.com/office/drawing/2014/main" id="{3DDE3AA7-E690-9543-9B6F-591208B9DFEC}"/>
              </a:ext>
            </a:extLst>
          </p:cNvPr>
          <p:cNvSpPr txBox="1"/>
          <p:nvPr/>
        </p:nvSpPr>
        <p:spPr>
          <a:xfrm>
            <a:off x="1955365" y="1426311"/>
            <a:ext cx="4385799" cy="954107"/>
          </a:xfrm>
          <a:prstGeom prst="rect">
            <a:avLst/>
          </a:prstGeom>
          <a:noFill/>
          <a:ln>
            <a:noFill/>
          </a:ln>
        </p:spPr>
        <p:txBody>
          <a:bodyPr wrap="square" rtlCol="0">
            <a:spAutoFit/>
          </a:bodyPr>
          <a:lstStyle/>
          <a:p>
            <a:pPr algn="ctr"/>
            <a:r>
              <a:rPr lang="en-US" sz="2800" dirty="0">
                <a:latin typeface="Century Gothic" panose="020B0502020202020204" pitchFamily="34" charset="0"/>
              </a:rPr>
              <a:t>Fermentation is an aerobic process</a:t>
            </a:r>
          </a:p>
        </p:txBody>
      </p:sp>
      <p:sp>
        <p:nvSpPr>
          <p:cNvPr id="5" name="TextBox 4">
            <a:extLst>
              <a:ext uri="{FF2B5EF4-FFF2-40B4-BE49-F238E27FC236}">
                <a16:creationId xmlns:a16="http://schemas.microsoft.com/office/drawing/2014/main" id="{E61B55C7-8270-113D-DB14-2EC48DA6DF24}"/>
              </a:ext>
            </a:extLst>
          </p:cNvPr>
          <p:cNvSpPr txBox="1"/>
          <p:nvPr/>
        </p:nvSpPr>
        <p:spPr>
          <a:xfrm>
            <a:off x="7185042" y="1152411"/>
            <a:ext cx="3800637" cy="954107"/>
          </a:xfrm>
          <a:prstGeom prst="rect">
            <a:avLst/>
          </a:prstGeom>
          <a:noFill/>
          <a:ln>
            <a:noFill/>
          </a:ln>
        </p:spPr>
        <p:txBody>
          <a:bodyPr wrap="square" rtlCol="0">
            <a:spAutoFit/>
          </a:bodyPr>
          <a:lstStyle/>
          <a:p>
            <a:pPr algn="ctr"/>
            <a:r>
              <a:rPr lang="en-US" sz="2800" dirty="0">
                <a:latin typeface="Century Gothic" panose="020B0502020202020204" pitchFamily="34" charset="0"/>
              </a:rPr>
              <a:t>Fermentation is an anaerobic process</a:t>
            </a:r>
          </a:p>
        </p:txBody>
      </p:sp>
      <p:sp>
        <p:nvSpPr>
          <p:cNvPr id="7" name="TextBox 6">
            <a:extLst>
              <a:ext uri="{FF2B5EF4-FFF2-40B4-BE49-F238E27FC236}">
                <a16:creationId xmlns:a16="http://schemas.microsoft.com/office/drawing/2014/main" id="{A22ED16B-C361-C996-AFCE-1C2CDDD7FDA6}"/>
              </a:ext>
            </a:extLst>
          </p:cNvPr>
          <p:cNvSpPr txBox="1"/>
          <p:nvPr/>
        </p:nvSpPr>
        <p:spPr>
          <a:xfrm>
            <a:off x="1174808" y="4438403"/>
            <a:ext cx="3324678" cy="954107"/>
          </a:xfrm>
          <a:prstGeom prst="rect">
            <a:avLst/>
          </a:prstGeom>
          <a:noFill/>
          <a:ln>
            <a:noFill/>
          </a:ln>
        </p:spPr>
        <p:txBody>
          <a:bodyPr wrap="square" rtlCol="0">
            <a:spAutoFit/>
          </a:bodyPr>
          <a:lstStyle/>
          <a:p>
            <a:pPr algn="ctr"/>
            <a:r>
              <a:rPr lang="en-US" sz="2800" dirty="0">
                <a:latin typeface="Century Gothic" panose="020B0502020202020204" pitchFamily="34" charset="0"/>
              </a:rPr>
              <a:t>Ethanol can be used as a fuel</a:t>
            </a:r>
          </a:p>
        </p:txBody>
      </p:sp>
      <p:sp>
        <p:nvSpPr>
          <p:cNvPr id="13" name="TextBox 12">
            <a:extLst>
              <a:ext uri="{FF2B5EF4-FFF2-40B4-BE49-F238E27FC236}">
                <a16:creationId xmlns:a16="http://schemas.microsoft.com/office/drawing/2014/main" id="{ADB710BF-330D-0046-2F6A-E3D7AA43D240}"/>
              </a:ext>
            </a:extLst>
          </p:cNvPr>
          <p:cNvSpPr txBox="1"/>
          <p:nvPr/>
        </p:nvSpPr>
        <p:spPr>
          <a:xfrm>
            <a:off x="5662833" y="4475934"/>
            <a:ext cx="3486950" cy="954107"/>
          </a:xfrm>
          <a:prstGeom prst="rect">
            <a:avLst/>
          </a:prstGeom>
          <a:noFill/>
          <a:ln>
            <a:noFill/>
          </a:ln>
        </p:spPr>
        <p:txBody>
          <a:bodyPr wrap="square" rtlCol="0">
            <a:spAutoFit/>
          </a:bodyPr>
          <a:lstStyle/>
          <a:p>
            <a:pPr algn="ctr"/>
            <a:r>
              <a:rPr lang="en-US" sz="2800" dirty="0">
                <a:latin typeface="Century Gothic" panose="020B0502020202020204" pitchFamily="34" charset="0"/>
              </a:rPr>
              <a:t>Ethanol can be used in baking</a:t>
            </a:r>
          </a:p>
        </p:txBody>
      </p:sp>
    </p:spTree>
    <p:extLst>
      <p:ext uri="{BB962C8B-B14F-4D97-AF65-F5344CB8AC3E}">
        <p14:creationId xmlns:p14="http://schemas.microsoft.com/office/powerpoint/2010/main" val="17049032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54BD2-994A-D708-5DBF-46636EB32D90}"/>
              </a:ext>
            </a:extLst>
          </p:cNvPr>
          <p:cNvSpPr>
            <a:spLocks noGrp="1"/>
          </p:cNvSpPr>
          <p:nvPr>
            <p:ph type="title"/>
          </p:nvPr>
        </p:nvSpPr>
        <p:spPr>
          <a:xfrm>
            <a:off x="421467" y="0"/>
            <a:ext cx="10620000" cy="720000"/>
          </a:xfrm>
        </p:spPr>
        <p:txBody>
          <a:bodyPr/>
          <a:lstStyle/>
          <a:p>
            <a:r>
              <a:rPr lang="en-GB" dirty="0">
                <a:latin typeface="Century Gothic" panose="020B0502020202020204" pitchFamily="34" charset="0"/>
              </a:rPr>
              <a:t>How could the purity of ethanol be increased by distillation?</a:t>
            </a:r>
          </a:p>
        </p:txBody>
      </p:sp>
      <p:pic>
        <p:nvPicPr>
          <p:cNvPr id="3" name="Picture 6">
            <a:extLst>
              <a:ext uri="{FF2B5EF4-FFF2-40B4-BE49-F238E27FC236}">
                <a16:creationId xmlns:a16="http://schemas.microsoft.com/office/drawing/2014/main" id="{FF27D6FB-F46D-5EC9-801B-DB5B5483E1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8133" y="1829335"/>
            <a:ext cx="3894667" cy="470628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3F11C36D-F5FA-6E94-8F65-04E8BC320D5B}"/>
              </a:ext>
            </a:extLst>
          </p:cNvPr>
          <p:cNvSpPr txBox="1"/>
          <p:nvPr/>
        </p:nvSpPr>
        <p:spPr>
          <a:xfrm>
            <a:off x="6809595" y="3000274"/>
            <a:ext cx="426586" cy="461665"/>
          </a:xfrm>
          <a:prstGeom prst="rect">
            <a:avLst/>
          </a:prstGeom>
          <a:noFill/>
        </p:spPr>
        <p:txBody>
          <a:bodyPr wrap="square" rtlCol="0">
            <a:spAutoFit/>
          </a:bodyPr>
          <a:lstStyle/>
          <a:p>
            <a:r>
              <a:rPr lang="en-GB" sz="2400" dirty="0">
                <a:latin typeface="Century Gothic" panose="020B0502020202020204" pitchFamily="34" charset="0"/>
              </a:rPr>
              <a:t>X</a:t>
            </a:r>
          </a:p>
        </p:txBody>
      </p:sp>
      <p:sp>
        <p:nvSpPr>
          <p:cNvPr id="5" name="TextBox 4">
            <a:extLst>
              <a:ext uri="{FF2B5EF4-FFF2-40B4-BE49-F238E27FC236}">
                <a16:creationId xmlns:a16="http://schemas.microsoft.com/office/drawing/2014/main" id="{C96E3E3C-47DE-2C9A-AE0C-4E5B8AEE04FC}"/>
              </a:ext>
            </a:extLst>
          </p:cNvPr>
          <p:cNvSpPr txBox="1"/>
          <p:nvPr/>
        </p:nvSpPr>
        <p:spPr>
          <a:xfrm>
            <a:off x="9689748" y="6032338"/>
            <a:ext cx="277298" cy="461665"/>
          </a:xfrm>
          <a:prstGeom prst="rect">
            <a:avLst/>
          </a:prstGeom>
          <a:noFill/>
        </p:spPr>
        <p:txBody>
          <a:bodyPr wrap="square" rtlCol="0">
            <a:spAutoFit/>
          </a:bodyPr>
          <a:lstStyle/>
          <a:p>
            <a:r>
              <a:rPr lang="en-GB" sz="2400" dirty="0">
                <a:latin typeface="Century Gothic" panose="020B0502020202020204" pitchFamily="34" charset="0"/>
              </a:rPr>
              <a:t>Y</a:t>
            </a:r>
          </a:p>
        </p:txBody>
      </p:sp>
      <p:cxnSp>
        <p:nvCxnSpPr>
          <p:cNvPr id="6" name="Straight Arrow Connector 5">
            <a:extLst>
              <a:ext uri="{FF2B5EF4-FFF2-40B4-BE49-F238E27FC236}">
                <a16:creationId xmlns:a16="http://schemas.microsoft.com/office/drawing/2014/main" id="{8C26BD3C-6FEE-AD2A-2227-89F6C68A38DA}"/>
              </a:ext>
            </a:extLst>
          </p:cNvPr>
          <p:cNvCxnSpPr/>
          <p:nvPr/>
        </p:nvCxnSpPr>
        <p:spPr>
          <a:xfrm>
            <a:off x="7105315" y="3245872"/>
            <a:ext cx="1985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63DA5850-C0BA-DFE1-2CF4-644461830543}"/>
              </a:ext>
            </a:extLst>
          </p:cNvPr>
          <p:cNvCxnSpPr>
            <a:cxnSpLocks/>
          </p:cNvCxnSpPr>
          <p:nvPr/>
        </p:nvCxnSpPr>
        <p:spPr>
          <a:xfrm>
            <a:off x="9967046" y="6293871"/>
            <a:ext cx="131031"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01F53498-5052-B30C-758A-C1864F86133E}"/>
              </a:ext>
            </a:extLst>
          </p:cNvPr>
          <p:cNvSpPr txBox="1"/>
          <p:nvPr/>
        </p:nvSpPr>
        <p:spPr>
          <a:xfrm>
            <a:off x="6777214" y="986205"/>
            <a:ext cx="4957586" cy="830997"/>
          </a:xfrm>
          <a:prstGeom prst="rect">
            <a:avLst/>
          </a:prstGeom>
          <a:noFill/>
        </p:spPr>
        <p:txBody>
          <a:bodyPr wrap="square" rtlCol="0">
            <a:spAutoFit/>
          </a:bodyPr>
          <a:lstStyle/>
          <a:p>
            <a:r>
              <a:rPr lang="en-GB" sz="2400" dirty="0">
                <a:latin typeface="Century Gothic" panose="020B0502020202020204" pitchFamily="34" charset="0"/>
              </a:rPr>
              <a:t>Boiling point of water: </a:t>
            </a:r>
            <a:r>
              <a:rPr lang="en-GB" sz="2400" b="1" dirty="0">
                <a:latin typeface="Century Gothic" panose="020B0502020202020204" pitchFamily="34" charset="0"/>
              </a:rPr>
              <a:t>100 ºC</a:t>
            </a:r>
          </a:p>
          <a:p>
            <a:r>
              <a:rPr lang="en-GB" sz="2400" dirty="0">
                <a:latin typeface="Century Gothic" panose="020B0502020202020204" pitchFamily="34" charset="0"/>
              </a:rPr>
              <a:t>Boiling point of ethanol: </a:t>
            </a:r>
            <a:r>
              <a:rPr lang="en-GB" sz="2400" b="1" dirty="0">
                <a:latin typeface="Century Gothic" panose="020B0502020202020204" pitchFamily="34" charset="0"/>
              </a:rPr>
              <a:t>78 ºC </a:t>
            </a:r>
          </a:p>
        </p:txBody>
      </p:sp>
      <p:sp>
        <p:nvSpPr>
          <p:cNvPr id="12" name="TextBox 11">
            <a:extLst>
              <a:ext uri="{FF2B5EF4-FFF2-40B4-BE49-F238E27FC236}">
                <a16:creationId xmlns:a16="http://schemas.microsoft.com/office/drawing/2014/main" id="{05E31901-CE62-EE26-0C0D-4C9A8A4095AB}"/>
              </a:ext>
            </a:extLst>
          </p:cNvPr>
          <p:cNvSpPr txBox="1"/>
          <p:nvPr/>
        </p:nvSpPr>
        <p:spPr>
          <a:xfrm>
            <a:off x="342548" y="1426471"/>
            <a:ext cx="6109052" cy="3416320"/>
          </a:xfrm>
          <a:prstGeom prst="rect">
            <a:avLst/>
          </a:prstGeom>
          <a:noFill/>
        </p:spPr>
        <p:txBody>
          <a:bodyPr wrap="square" rtlCol="0">
            <a:spAutoFit/>
          </a:bodyPr>
          <a:lstStyle/>
          <a:p>
            <a:r>
              <a:rPr lang="en-GB" sz="2400" dirty="0">
                <a:latin typeface="Century Gothic" panose="020B0502020202020204" pitchFamily="34" charset="0"/>
              </a:rPr>
              <a:t>A solution of ethanol can be purified using distillation.</a:t>
            </a:r>
          </a:p>
          <a:p>
            <a:endParaRPr lang="en-GB" sz="2400" dirty="0">
              <a:latin typeface="Century Gothic" panose="020B0502020202020204" pitchFamily="34" charset="0"/>
            </a:endParaRPr>
          </a:p>
          <a:p>
            <a:r>
              <a:rPr lang="en-GB" sz="2400" i="1" dirty="0">
                <a:latin typeface="Century Gothic" panose="020B0502020202020204" pitchFamily="34" charset="0"/>
              </a:rPr>
              <a:t>What changes of state would be involved in distillation?</a:t>
            </a:r>
          </a:p>
          <a:p>
            <a:endParaRPr lang="en-GB" sz="2400" b="1" i="1" dirty="0">
              <a:latin typeface="Century Gothic" panose="020B0502020202020204" pitchFamily="34" charset="0"/>
            </a:endParaRPr>
          </a:p>
          <a:p>
            <a:r>
              <a:rPr lang="en-GB" sz="2400" i="1" dirty="0">
                <a:latin typeface="Century Gothic" panose="020B0502020202020204" pitchFamily="34" charset="0"/>
              </a:rPr>
              <a:t>What would be found at point X?</a:t>
            </a:r>
          </a:p>
          <a:p>
            <a:endParaRPr lang="en-GB" sz="2400" i="1" dirty="0">
              <a:latin typeface="Century Gothic" panose="020B0502020202020204" pitchFamily="34" charset="0"/>
            </a:endParaRPr>
          </a:p>
          <a:p>
            <a:r>
              <a:rPr lang="en-GB" sz="2400" i="1" dirty="0">
                <a:latin typeface="Century Gothic" panose="020B0502020202020204" pitchFamily="34" charset="0"/>
              </a:rPr>
              <a:t>What would be found at point Y?</a:t>
            </a:r>
          </a:p>
        </p:txBody>
      </p:sp>
    </p:spTree>
    <p:extLst>
      <p:ext uri="{BB962C8B-B14F-4D97-AF65-F5344CB8AC3E}">
        <p14:creationId xmlns:p14="http://schemas.microsoft.com/office/powerpoint/2010/main" val="25275669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53FF1-F108-7718-6C89-5F1E83A50523}"/>
              </a:ext>
            </a:extLst>
          </p:cNvPr>
          <p:cNvSpPr>
            <a:spLocks noGrp="1"/>
          </p:cNvSpPr>
          <p:nvPr>
            <p:ph type="title"/>
          </p:nvPr>
        </p:nvSpPr>
        <p:spPr/>
        <p:txBody>
          <a:bodyPr/>
          <a:lstStyle/>
          <a:p>
            <a:r>
              <a:rPr lang="en-GB" dirty="0">
                <a:latin typeface="Century Gothic" panose="020B0502020202020204" pitchFamily="34" charset="0"/>
              </a:rPr>
              <a:t>Determine whether each of these statements is true or false</a:t>
            </a:r>
          </a:p>
        </p:txBody>
      </p:sp>
      <p:sp>
        <p:nvSpPr>
          <p:cNvPr id="3" name="TextBox 2">
            <a:extLst>
              <a:ext uri="{FF2B5EF4-FFF2-40B4-BE49-F238E27FC236}">
                <a16:creationId xmlns:a16="http://schemas.microsoft.com/office/drawing/2014/main" id="{BBB7FE5B-B9B4-187F-2C77-6A47C536E2BF}"/>
              </a:ext>
            </a:extLst>
          </p:cNvPr>
          <p:cNvSpPr txBox="1"/>
          <p:nvPr/>
        </p:nvSpPr>
        <p:spPr>
          <a:xfrm>
            <a:off x="494948" y="1121671"/>
            <a:ext cx="8445852" cy="4154984"/>
          </a:xfrm>
          <a:prstGeom prst="rect">
            <a:avLst/>
          </a:prstGeom>
          <a:noFill/>
        </p:spPr>
        <p:txBody>
          <a:bodyPr wrap="square" rtlCol="0">
            <a:spAutoFit/>
          </a:bodyPr>
          <a:lstStyle/>
          <a:p>
            <a:pPr marL="457200" indent="-457200">
              <a:buFont typeface="+mj-lt"/>
              <a:buAutoNum type="arabicPeriod"/>
            </a:pPr>
            <a:r>
              <a:rPr lang="en-GB" sz="2400" dirty="0">
                <a:latin typeface="Century Gothic" panose="020B0502020202020204" pitchFamily="34" charset="0"/>
              </a:rPr>
              <a:t>Ethane is made using fermentation</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Fermentation is an aerobic process</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Fermentation produces lactic acid</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Fermentation produces ethanol and carbon dioxide</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Ethanol is found in alcoholic drinks</a:t>
            </a:r>
          </a:p>
          <a:p>
            <a:pPr marL="457200" indent="-457200">
              <a:buFont typeface="+mj-lt"/>
              <a:buAutoNum type="arabicPeriod"/>
            </a:pPr>
            <a:endParaRPr lang="en-GB" sz="2400" dirty="0">
              <a:latin typeface="Century Gothic" panose="020B0502020202020204" pitchFamily="34" charset="0"/>
            </a:endParaRPr>
          </a:p>
          <a:p>
            <a:pPr marL="457200" indent="-457200">
              <a:buFont typeface="+mj-lt"/>
              <a:buAutoNum type="arabicPeriod"/>
            </a:pPr>
            <a:r>
              <a:rPr lang="en-GB" sz="2400" dirty="0">
                <a:latin typeface="Century Gothic" panose="020B0502020202020204" pitchFamily="34" charset="0"/>
              </a:rPr>
              <a:t>Ethanol can be mixed with petrol and used as a fuel</a:t>
            </a:r>
          </a:p>
        </p:txBody>
      </p:sp>
      <p:sp>
        <p:nvSpPr>
          <p:cNvPr id="4" name="Google Shape;102;p1">
            <a:extLst>
              <a:ext uri="{FF2B5EF4-FFF2-40B4-BE49-F238E27FC236}">
                <a16:creationId xmlns:a16="http://schemas.microsoft.com/office/drawing/2014/main" id="{8EA33C74-32A7-D6F7-84D9-E9F752B83ED9}"/>
              </a:ext>
            </a:extLst>
          </p:cNvPr>
          <p:cNvSpPr txBox="1"/>
          <p:nvPr/>
        </p:nvSpPr>
        <p:spPr>
          <a:xfrm rot="10800000" flipV="1">
            <a:off x="6239301" y="1109307"/>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False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5" name="Google Shape;102;p1">
            <a:extLst>
              <a:ext uri="{FF2B5EF4-FFF2-40B4-BE49-F238E27FC236}">
                <a16:creationId xmlns:a16="http://schemas.microsoft.com/office/drawing/2014/main" id="{5AE5F8B8-D563-6AC1-6EB6-1734E568B6A9}"/>
              </a:ext>
            </a:extLst>
          </p:cNvPr>
          <p:cNvSpPr txBox="1"/>
          <p:nvPr/>
        </p:nvSpPr>
        <p:spPr>
          <a:xfrm rot="10800000" flipV="1">
            <a:off x="6323968" y="1837440"/>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False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6" name="Google Shape;102;p1">
            <a:extLst>
              <a:ext uri="{FF2B5EF4-FFF2-40B4-BE49-F238E27FC236}">
                <a16:creationId xmlns:a16="http://schemas.microsoft.com/office/drawing/2014/main" id="{4CF61BE5-96AB-1DD8-7439-B21AF40B292C}"/>
              </a:ext>
            </a:extLst>
          </p:cNvPr>
          <p:cNvSpPr txBox="1"/>
          <p:nvPr/>
        </p:nvSpPr>
        <p:spPr>
          <a:xfrm rot="10800000" flipV="1">
            <a:off x="6374768" y="2582507"/>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False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7" name="Google Shape;102;p1">
            <a:extLst>
              <a:ext uri="{FF2B5EF4-FFF2-40B4-BE49-F238E27FC236}">
                <a16:creationId xmlns:a16="http://schemas.microsoft.com/office/drawing/2014/main" id="{8B6AA612-16A9-14AF-3FC5-47DEBCDA23E7}"/>
              </a:ext>
            </a:extLst>
          </p:cNvPr>
          <p:cNvSpPr txBox="1"/>
          <p:nvPr/>
        </p:nvSpPr>
        <p:spPr>
          <a:xfrm rot="10800000" flipV="1">
            <a:off x="8863967" y="3293707"/>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8" name="Google Shape;102;p1">
            <a:extLst>
              <a:ext uri="{FF2B5EF4-FFF2-40B4-BE49-F238E27FC236}">
                <a16:creationId xmlns:a16="http://schemas.microsoft.com/office/drawing/2014/main" id="{A37FD688-888D-1265-A8F7-7DF4F1363458}"/>
              </a:ext>
            </a:extLst>
          </p:cNvPr>
          <p:cNvSpPr txBox="1"/>
          <p:nvPr/>
        </p:nvSpPr>
        <p:spPr>
          <a:xfrm rot="10800000" flipV="1">
            <a:off x="6154634" y="4089574"/>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9" name="Google Shape;102;p1">
            <a:extLst>
              <a:ext uri="{FF2B5EF4-FFF2-40B4-BE49-F238E27FC236}">
                <a16:creationId xmlns:a16="http://schemas.microsoft.com/office/drawing/2014/main" id="{246F59C3-5B4C-6C0D-7D66-272DE5C65BB1}"/>
              </a:ext>
            </a:extLst>
          </p:cNvPr>
          <p:cNvSpPr txBox="1"/>
          <p:nvPr/>
        </p:nvSpPr>
        <p:spPr>
          <a:xfrm rot="10800000" flipV="1">
            <a:off x="8830101" y="4800773"/>
            <a:ext cx="131296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True</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Tree>
    <p:extLst>
      <p:ext uri="{BB962C8B-B14F-4D97-AF65-F5344CB8AC3E}">
        <p14:creationId xmlns:p14="http://schemas.microsoft.com/office/powerpoint/2010/main" val="23465728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38497" y="971693"/>
            <a:ext cx="11060329" cy="3046988"/>
          </a:xfrm>
          <a:prstGeom prst="rect">
            <a:avLst/>
          </a:prstGeom>
          <a:noFill/>
        </p:spPr>
        <p:txBody>
          <a:bodyPr wrap="square">
            <a:spAutoFit/>
          </a:bodyPr>
          <a:lstStyle/>
          <a:p>
            <a:pPr marL="457200" indent="-457200">
              <a:buFont typeface="+mj-lt"/>
              <a:buAutoNum type="arabicPeriod"/>
            </a:pPr>
            <a:r>
              <a:rPr lang="en-GB" sz="2400" dirty="0">
                <a:latin typeface="Century Gothic" panose="020B0502020202020204" pitchFamily="34" charset="0"/>
              </a:rPr>
              <a:t>Explain why fermentation is an anaerobic process.</a:t>
            </a:r>
          </a:p>
          <a:p>
            <a:pPr marL="457200" indent="-457200">
              <a:buAutoNum type="arabicPeriod"/>
            </a:pPr>
            <a:r>
              <a:rPr lang="en-GB" sz="2400" dirty="0">
                <a:latin typeface="Century Gothic" panose="020B0502020202020204" pitchFamily="34" charset="0"/>
              </a:rPr>
              <a:t>State the reactant for fermentation.</a:t>
            </a:r>
          </a:p>
          <a:p>
            <a:pPr marL="457200" indent="-457200">
              <a:buAutoNum type="arabicPeriod"/>
            </a:pPr>
            <a:r>
              <a:rPr lang="en-GB" sz="2400" dirty="0">
                <a:latin typeface="Century Gothic" panose="020B0502020202020204" pitchFamily="34" charset="0"/>
              </a:rPr>
              <a:t>State the products of fermentation.</a:t>
            </a:r>
          </a:p>
          <a:p>
            <a:pPr marL="457200" indent="-457200">
              <a:buAutoNum type="arabicPeriod"/>
            </a:pPr>
            <a:r>
              <a:rPr lang="en-GB" sz="2400" dirty="0">
                <a:latin typeface="Century Gothic" panose="020B0502020202020204" pitchFamily="34" charset="0"/>
              </a:rPr>
              <a:t>Describe the conditions required for fermentation. </a:t>
            </a:r>
          </a:p>
          <a:p>
            <a:pPr marL="457200" indent="-457200">
              <a:buAutoNum type="arabicPeriod"/>
            </a:pPr>
            <a:r>
              <a:rPr lang="en-GB" sz="2400" dirty="0">
                <a:latin typeface="Century Gothic" panose="020B0502020202020204" pitchFamily="34" charset="0"/>
              </a:rPr>
              <a:t>Give a use of ethanol produced through fermentation.</a:t>
            </a:r>
          </a:p>
          <a:p>
            <a:pPr marL="457200" indent="-457200">
              <a:buAutoNum type="arabicPeriod"/>
            </a:pPr>
            <a:r>
              <a:rPr lang="en-GB" sz="2400" dirty="0">
                <a:latin typeface="Century Gothic" panose="020B0502020202020204" pitchFamily="34" charset="0"/>
              </a:rPr>
              <a:t>Give a use of carbon dioxide produced through fermentation. </a:t>
            </a:r>
          </a:p>
          <a:p>
            <a:pPr marL="457200" indent="-457200">
              <a:buAutoNum type="arabicPeriod"/>
            </a:pPr>
            <a:r>
              <a:rPr lang="en-GB" sz="2400" dirty="0">
                <a:latin typeface="Century Gothic" panose="020B0502020202020204" pitchFamily="34" charset="0"/>
              </a:rPr>
              <a:t>Describe how ethanol produced through fermentation can be purified. </a:t>
            </a:r>
          </a:p>
        </p:txBody>
      </p:sp>
    </p:spTree>
    <p:extLst>
      <p:ext uri="{BB962C8B-B14F-4D97-AF65-F5344CB8AC3E}">
        <p14:creationId xmlns:p14="http://schemas.microsoft.com/office/powerpoint/2010/main" val="353383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271058" y="917644"/>
            <a:ext cx="11311342" cy="3416320"/>
          </a:xfrm>
          <a:prstGeom prst="rect">
            <a:avLst/>
          </a:prstGeom>
          <a:noFill/>
        </p:spPr>
        <p:txBody>
          <a:bodyPr wrap="square">
            <a:spAutoFit/>
          </a:bodyPr>
          <a:lstStyle/>
          <a:p>
            <a:pPr marL="457200" indent="-457200">
              <a:buAutoNum type="arabicPeriod"/>
            </a:pPr>
            <a:r>
              <a:rPr lang="en-GB" sz="2400" b="1" dirty="0">
                <a:solidFill>
                  <a:schemeClr val="accent2">
                    <a:lumMod val="60000"/>
                    <a:lumOff val="40000"/>
                  </a:schemeClr>
                </a:solidFill>
                <a:latin typeface="Century Gothic" panose="020B0502020202020204" pitchFamily="34" charset="0"/>
              </a:rPr>
              <a:t>It takes place in the absence of oxygen.</a:t>
            </a:r>
            <a:endParaRPr lang="en-GB" sz="2400" b="1" baseline="-25000" dirty="0">
              <a:solidFill>
                <a:schemeClr val="accent2">
                  <a:lumMod val="60000"/>
                  <a:lumOff val="40000"/>
                </a:schemeClr>
              </a:solidFill>
              <a:latin typeface="Century Gothic" panose="020B0502020202020204" pitchFamily="34" charset="0"/>
            </a:endParaRP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rPr>
              <a:t>Glucose</a:t>
            </a:r>
            <a:endParaRPr lang="en-GB" sz="2400" b="1" baseline="-25000" dirty="0">
              <a:solidFill>
                <a:schemeClr val="accent2">
                  <a:lumMod val="60000"/>
                  <a:lumOff val="40000"/>
                </a:schemeClr>
              </a:solidFill>
              <a:latin typeface="Century Gothic" panose="020B0502020202020204" pitchFamily="34" charset="0"/>
            </a:endParaRP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rPr>
              <a:t>Ethanol and carbon dioxide</a:t>
            </a:r>
            <a:endParaRPr lang="en-GB" sz="2400" b="1" baseline="-25000" dirty="0">
              <a:solidFill>
                <a:schemeClr val="accent2">
                  <a:lumMod val="60000"/>
                  <a:lumOff val="40000"/>
                </a:schemeClr>
              </a:solidFill>
              <a:latin typeface="Century Gothic" panose="020B0502020202020204" pitchFamily="34" charset="0"/>
            </a:endParaRP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A temperature of 25-35 ºC, no oxygen and a sugar solution mixed with yeast.</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As a solvent, a fuel or in alcoholic drinks</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In baking (to make dough rise)</a:t>
            </a:r>
          </a:p>
          <a:p>
            <a:pPr marL="457200" indent="-457200">
              <a:buAutoNum type="arabicPeriod"/>
            </a:pPr>
            <a:r>
              <a:rPr lang="en-GB" sz="2400" b="1" dirty="0">
                <a:solidFill>
                  <a:schemeClr val="accent2">
                    <a:lumMod val="60000"/>
                    <a:lumOff val="40000"/>
                  </a:schemeClr>
                </a:solidFill>
                <a:latin typeface="Century Gothic" panose="020B0502020202020204" pitchFamily="34" charset="0"/>
              </a:rPr>
              <a:t>Using distillation, as ethanol has a lower boiling point than water so can be separated using evaporation and condensation. </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a:xfrm>
            <a:off x="540000" y="-1"/>
            <a:ext cx="10620000" cy="720000"/>
          </a:xfrm>
        </p:spPr>
        <p:txBody>
          <a:bodyPr>
            <a:normAutofit/>
          </a:bodyPr>
          <a:lstStyle/>
          <a:p>
            <a:r>
              <a:rPr lang="en-GB" sz="2800" dirty="0">
                <a:latin typeface="Century Gothic" panose="020B0502020202020204" pitchFamily="34" charset="0"/>
              </a:rPr>
              <a:t>Drill answers</a:t>
            </a:r>
            <a:endParaRPr lang="en-US" sz="2800" dirty="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I: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18920" y="1267765"/>
            <a:ext cx="2470491" cy="1938992"/>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a:t>
            </a:r>
            <a:r>
              <a:rPr lang="en-US" sz="2400" u="sng" dirty="0">
                <a:latin typeface="Century Gothic" panose="020B0502020202020204" pitchFamily="34" charset="0"/>
              </a:rPr>
              <a:t>advantages</a:t>
            </a:r>
            <a:r>
              <a:rPr lang="en-US" sz="2400" dirty="0">
                <a:latin typeface="Century Gothic" panose="020B0502020202020204" pitchFamily="34" charset="0"/>
              </a:rPr>
              <a:t> of producing ethanol by fermentation.</a:t>
            </a:r>
          </a:p>
        </p:txBody>
      </p:sp>
      <p:sp>
        <p:nvSpPr>
          <p:cNvPr id="7" name="TextBox 6">
            <a:extLst>
              <a:ext uri="{FF2B5EF4-FFF2-40B4-BE49-F238E27FC236}">
                <a16:creationId xmlns:a16="http://schemas.microsoft.com/office/drawing/2014/main" id="{B7A3DBB4-E61A-41DB-AB0D-ECE0B2A2E82B}"/>
              </a:ext>
            </a:extLst>
          </p:cNvPr>
          <p:cNvSpPr txBox="1"/>
          <p:nvPr/>
        </p:nvSpPr>
        <p:spPr>
          <a:xfrm>
            <a:off x="319084" y="3902691"/>
            <a:ext cx="5596918" cy="1200329"/>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does not use much energy</a:t>
            </a: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uses sugar as the raw material, which is a renewable resource</a:t>
            </a: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90639" y="3623298"/>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4524315"/>
          </a:xfrm>
          <a:prstGeom prst="rect">
            <a:avLst/>
          </a:prstGeom>
        </p:spPr>
        <p:txBody>
          <a:bodyPr wrap="square">
            <a:spAutoFit/>
          </a:bodyPr>
          <a:lstStyle/>
          <a:p>
            <a:r>
              <a:rPr lang="en-GB" sz="2400">
                <a:latin typeface="Century Gothic" panose="020B0502020202020204" pitchFamily="34" charset="0"/>
              </a:rPr>
              <a:t>To ‘describe’, your answer should:</a:t>
            </a:r>
          </a:p>
          <a:p>
            <a:pPr algn="ct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bullet points </a:t>
            </a:r>
            <a:r>
              <a:rPr lang="en-GB" sz="2400">
                <a:latin typeface="Century Gothic" panose="020B0502020202020204" pitchFamily="34" charset="0"/>
              </a:rPr>
              <a:t>to keep your answer clear</a:t>
            </a:r>
          </a:p>
          <a:p>
            <a:pPr marL="285750" indent="-285750">
              <a:buFont typeface="Arial" panose="020B0604020202020204" pitchFamily="34" charset="0"/>
              <a:buChar char="•"/>
            </a:pPr>
            <a:r>
              <a:rPr lang="en-GB" sz="2400">
                <a:latin typeface="Century Gothic" panose="020B0502020202020204" pitchFamily="34" charset="0"/>
              </a:rPr>
              <a:t>Cover enough points to </a:t>
            </a:r>
            <a:r>
              <a:rPr lang="en-GB" sz="2400" b="1">
                <a:latin typeface="Century Gothic" panose="020B0502020202020204" pitchFamily="34" charset="0"/>
              </a:rPr>
              <a:t>fully answer </a:t>
            </a:r>
            <a:r>
              <a:rPr lang="en-GB" sz="2400">
                <a:latin typeface="Century Gothic" panose="020B0502020202020204" pitchFamily="34" charset="0"/>
              </a:rPr>
              <a:t>the question</a:t>
            </a:r>
          </a:p>
          <a:p>
            <a:pPr marL="285750" indent="-285750">
              <a:buFont typeface="Arial" panose="020B0604020202020204" pitchFamily="34" charset="0"/>
              <a:buChar char="•"/>
            </a:pPr>
            <a:r>
              <a:rPr lang="en-GB" sz="2400">
                <a:latin typeface="Century Gothic" panose="020B0502020202020204" pitchFamily="34" charset="0"/>
              </a:rPr>
              <a:t>Use scientific </a:t>
            </a:r>
            <a:r>
              <a:rPr lang="en-GB" sz="2400" b="1">
                <a:latin typeface="Century Gothic" panose="020B0502020202020204" pitchFamily="34" charset="0"/>
              </a:rPr>
              <a:t>keywords</a:t>
            </a:r>
            <a:r>
              <a:rPr lang="en-GB" sz="2400">
                <a:latin typeface="Century Gothic" panose="020B0502020202020204" pitchFamily="34" charset="0"/>
              </a:rPr>
              <a:t> in your answer</a:t>
            </a:r>
          </a:p>
          <a:p>
            <a:pPr marL="285750" indent="-285750">
              <a:buFont typeface="Arial" panose="020B0604020202020204" pitchFamily="34" charset="0"/>
              <a:buChar char="•"/>
            </a:pPr>
            <a:r>
              <a:rPr lang="en-GB" sz="2400">
                <a:latin typeface="Century Gothic" panose="020B0502020202020204" pitchFamily="34" charset="0"/>
              </a:rPr>
              <a:t>‘</a:t>
            </a:r>
            <a:r>
              <a:rPr lang="en-GB" sz="2400" b="1">
                <a:latin typeface="Century Gothic" panose="020B0502020202020204" pitchFamily="34" charset="0"/>
              </a:rPr>
              <a:t>Say what you see</a:t>
            </a:r>
            <a:r>
              <a:rPr lang="en-GB" sz="2400">
                <a:latin typeface="Century Gothic" panose="020B0502020202020204" pitchFamily="34" charset="0"/>
              </a:rPr>
              <a:t>’ if there is a diagram, graph or table. </a:t>
            </a:r>
          </a:p>
        </p:txBody>
      </p:sp>
      <p:graphicFrame>
        <p:nvGraphicFramePr>
          <p:cNvPr id="4" name="Table 9">
            <a:extLst>
              <a:ext uri="{FF2B5EF4-FFF2-40B4-BE49-F238E27FC236}">
                <a16:creationId xmlns:a16="http://schemas.microsoft.com/office/drawing/2014/main" id="{23ADD2A6-834A-FE9A-5571-5EA0441D468A}"/>
              </a:ext>
            </a:extLst>
          </p:cNvPr>
          <p:cNvGraphicFramePr>
            <a:graphicFrameLocks noGrp="1"/>
          </p:cNvGraphicFramePr>
          <p:nvPr>
            <p:extLst>
              <p:ext uri="{D42A27DB-BD31-4B8C-83A1-F6EECF244321}">
                <p14:modId xmlns:p14="http://schemas.microsoft.com/office/powerpoint/2010/main" val="166552894"/>
              </p:ext>
            </p:extLst>
          </p:nvPr>
        </p:nvGraphicFramePr>
        <p:xfrm>
          <a:off x="2779059" y="1153205"/>
          <a:ext cx="3801330" cy="2183928"/>
        </p:xfrm>
        <a:graphic>
          <a:graphicData uri="http://schemas.openxmlformats.org/drawingml/2006/table">
            <a:tbl>
              <a:tblPr firstRow="1" bandRow="1">
                <a:tableStyleId>{B1EB6348-2FFE-48DD-B87E-607CE2353A59}</a:tableStyleId>
              </a:tblPr>
              <a:tblGrid>
                <a:gridCol w="2551478">
                  <a:extLst>
                    <a:ext uri="{9D8B030D-6E8A-4147-A177-3AD203B41FA5}">
                      <a16:colId xmlns:a16="http://schemas.microsoft.com/office/drawing/2014/main" val="1301538631"/>
                    </a:ext>
                  </a:extLst>
                </a:gridCol>
                <a:gridCol w="1249852">
                  <a:extLst>
                    <a:ext uri="{9D8B030D-6E8A-4147-A177-3AD203B41FA5}">
                      <a16:colId xmlns:a16="http://schemas.microsoft.com/office/drawing/2014/main" val="951267255"/>
                    </a:ext>
                  </a:extLst>
                </a:gridCol>
              </a:tblGrid>
              <a:tr h="514616">
                <a:tc>
                  <a:txBody>
                    <a:bodyPr/>
                    <a:lstStyle/>
                    <a:p>
                      <a:r>
                        <a:rPr lang="en-GB"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Tree>
    <p:extLst>
      <p:ext uri="{BB962C8B-B14F-4D97-AF65-F5344CB8AC3E}">
        <p14:creationId xmlns:p14="http://schemas.microsoft.com/office/powerpoint/2010/main" val="1597066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1173786" cy="461665"/>
          </a:xfrm>
        </p:spPr>
        <p:txBody>
          <a:bodyPr>
            <a:noAutofit/>
          </a:bodyPr>
          <a:lstStyle/>
          <a:p>
            <a:r>
              <a:rPr lang="en-GB" dirty="0">
                <a:latin typeface="Century Gothic" panose="020B0502020202020204" pitchFamily="34" charset="0"/>
              </a:rPr>
              <a:t>We: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18920" y="1267765"/>
            <a:ext cx="2470491" cy="1938992"/>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a:t>
            </a:r>
            <a:r>
              <a:rPr lang="en-US" sz="2400" u="sng" dirty="0">
                <a:latin typeface="Century Gothic" panose="020B0502020202020204" pitchFamily="34" charset="0"/>
              </a:rPr>
              <a:t>disadvantages</a:t>
            </a:r>
            <a:r>
              <a:rPr lang="en-US" sz="2400" dirty="0">
                <a:latin typeface="Century Gothic" panose="020B0502020202020204" pitchFamily="34" charset="0"/>
              </a:rPr>
              <a:t> of producing ethanol by fermentation.</a:t>
            </a:r>
          </a:p>
        </p:txBody>
      </p:sp>
      <p:sp>
        <p:nvSpPr>
          <p:cNvPr id="7" name="TextBox 6">
            <a:extLst>
              <a:ext uri="{FF2B5EF4-FFF2-40B4-BE49-F238E27FC236}">
                <a16:creationId xmlns:a16="http://schemas.microsoft.com/office/drawing/2014/main" id="{B7A3DBB4-E61A-41DB-AB0D-ECE0B2A2E82B}"/>
              </a:ext>
            </a:extLst>
          </p:cNvPr>
          <p:cNvSpPr txBox="1"/>
          <p:nvPr/>
        </p:nvSpPr>
        <p:spPr>
          <a:xfrm>
            <a:off x="319084" y="3902691"/>
            <a:ext cx="5884492" cy="1477328"/>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takes a long time as there is a low rate of reaction</a:t>
            </a:r>
          </a:p>
          <a:p>
            <a:pPr marL="342900" indent="-342900">
              <a:buFont typeface="Arial" panose="020B0604020202020204" pitchFamily="34" charset="0"/>
              <a:buChar char="•"/>
            </a:pPr>
            <a:endParaRPr lang="en-US" dirty="0">
              <a:solidFill>
                <a:schemeClr val="accent1"/>
              </a:solidFill>
              <a:latin typeface="Century Gothic" panose="020B0502020202020204" pitchFamily="34" charset="0"/>
            </a:endParaRP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produces ethanol with relatively low purity, so may need to be distilled</a:t>
            </a: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90639" y="3623298"/>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4524315"/>
          </a:xfrm>
          <a:prstGeom prst="rect">
            <a:avLst/>
          </a:prstGeom>
        </p:spPr>
        <p:txBody>
          <a:bodyPr wrap="square">
            <a:spAutoFit/>
          </a:bodyPr>
          <a:lstStyle/>
          <a:p>
            <a:r>
              <a:rPr lang="en-GB" sz="2400">
                <a:latin typeface="Century Gothic" panose="020B0502020202020204" pitchFamily="34" charset="0"/>
              </a:rPr>
              <a:t>To ‘describe’, your answer should:</a:t>
            </a:r>
          </a:p>
          <a:p>
            <a:pPr algn="ct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bullet points </a:t>
            </a:r>
            <a:r>
              <a:rPr lang="en-GB" sz="2400">
                <a:latin typeface="Century Gothic" panose="020B0502020202020204" pitchFamily="34" charset="0"/>
              </a:rPr>
              <a:t>to keep your answer clear</a:t>
            </a:r>
          </a:p>
          <a:p>
            <a:pPr marL="285750" indent="-285750">
              <a:buFont typeface="Arial" panose="020B0604020202020204" pitchFamily="34" charset="0"/>
              <a:buChar char="•"/>
            </a:pPr>
            <a:r>
              <a:rPr lang="en-GB" sz="2400">
                <a:latin typeface="Century Gothic" panose="020B0502020202020204" pitchFamily="34" charset="0"/>
              </a:rPr>
              <a:t>Cover enough points to </a:t>
            </a:r>
            <a:r>
              <a:rPr lang="en-GB" sz="2400" b="1">
                <a:latin typeface="Century Gothic" panose="020B0502020202020204" pitchFamily="34" charset="0"/>
              </a:rPr>
              <a:t>fully answer </a:t>
            </a:r>
            <a:r>
              <a:rPr lang="en-GB" sz="2400">
                <a:latin typeface="Century Gothic" panose="020B0502020202020204" pitchFamily="34" charset="0"/>
              </a:rPr>
              <a:t>the question</a:t>
            </a:r>
          </a:p>
          <a:p>
            <a:pPr marL="285750" indent="-285750">
              <a:buFont typeface="Arial" panose="020B0604020202020204" pitchFamily="34" charset="0"/>
              <a:buChar char="•"/>
            </a:pPr>
            <a:r>
              <a:rPr lang="en-GB" sz="2400">
                <a:latin typeface="Century Gothic" panose="020B0502020202020204" pitchFamily="34" charset="0"/>
              </a:rPr>
              <a:t>Use scientific </a:t>
            </a:r>
            <a:r>
              <a:rPr lang="en-GB" sz="2400" b="1">
                <a:latin typeface="Century Gothic" panose="020B0502020202020204" pitchFamily="34" charset="0"/>
              </a:rPr>
              <a:t>keywords</a:t>
            </a:r>
            <a:r>
              <a:rPr lang="en-GB" sz="2400">
                <a:latin typeface="Century Gothic" panose="020B0502020202020204" pitchFamily="34" charset="0"/>
              </a:rPr>
              <a:t> in your answer</a:t>
            </a:r>
          </a:p>
          <a:p>
            <a:pPr marL="285750" indent="-285750">
              <a:buFont typeface="Arial" panose="020B0604020202020204" pitchFamily="34" charset="0"/>
              <a:buChar char="•"/>
            </a:pPr>
            <a:r>
              <a:rPr lang="en-GB" sz="2400">
                <a:latin typeface="Century Gothic" panose="020B0502020202020204" pitchFamily="34" charset="0"/>
              </a:rPr>
              <a:t>‘</a:t>
            </a:r>
            <a:r>
              <a:rPr lang="en-GB" sz="2400" b="1">
                <a:latin typeface="Century Gothic" panose="020B0502020202020204" pitchFamily="34" charset="0"/>
              </a:rPr>
              <a:t>Say what you see</a:t>
            </a:r>
            <a:r>
              <a:rPr lang="en-GB" sz="2400">
                <a:latin typeface="Century Gothic" panose="020B0502020202020204" pitchFamily="34" charset="0"/>
              </a:rPr>
              <a:t>’ if there is a diagram, graph or table. </a:t>
            </a:r>
          </a:p>
        </p:txBody>
      </p:sp>
      <p:graphicFrame>
        <p:nvGraphicFramePr>
          <p:cNvPr id="4" name="Table 9">
            <a:extLst>
              <a:ext uri="{FF2B5EF4-FFF2-40B4-BE49-F238E27FC236}">
                <a16:creationId xmlns:a16="http://schemas.microsoft.com/office/drawing/2014/main" id="{23ADD2A6-834A-FE9A-5571-5EA0441D468A}"/>
              </a:ext>
            </a:extLst>
          </p:cNvPr>
          <p:cNvGraphicFramePr>
            <a:graphicFrameLocks noGrp="1"/>
          </p:cNvGraphicFramePr>
          <p:nvPr/>
        </p:nvGraphicFramePr>
        <p:xfrm>
          <a:off x="2779059" y="1153205"/>
          <a:ext cx="3801330" cy="2183928"/>
        </p:xfrm>
        <a:graphic>
          <a:graphicData uri="http://schemas.openxmlformats.org/drawingml/2006/table">
            <a:tbl>
              <a:tblPr firstRow="1" bandRow="1">
                <a:tableStyleId>{B1EB6348-2FFE-48DD-B87E-607CE2353A59}</a:tableStyleId>
              </a:tblPr>
              <a:tblGrid>
                <a:gridCol w="2551478">
                  <a:extLst>
                    <a:ext uri="{9D8B030D-6E8A-4147-A177-3AD203B41FA5}">
                      <a16:colId xmlns:a16="http://schemas.microsoft.com/office/drawing/2014/main" val="1301538631"/>
                    </a:ext>
                  </a:extLst>
                </a:gridCol>
                <a:gridCol w="1249852">
                  <a:extLst>
                    <a:ext uri="{9D8B030D-6E8A-4147-A177-3AD203B41FA5}">
                      <a16:colId xmlns:a16="http://schemas.microsoft.com/office/drawing/2014/main" val="951267255"/>
                    </a:ext>
                  </a:extLst>
                </a:gridCol>
              </a:tblGrid>
              <a:tr h="514616">
                <a:tc>
                  <a:txBody>
                    <a:bodyPr/>
                    <a:lstStyle/>
                    <a:p>
                      <a:r>
                        <a:rPr lang="en-GB"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Tree>
    <p:extLst>
      <p:ext uri="{BB962C8B-B14F-4D97-AF65-F5344CB8AC3E}">
        <p14:creationId xmlns:p14="http://schemas.microsoft.com/office/powerpoint/2010/main" val="2931021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1173786" cy="461665"/>
          </a:xfrm>
        </p:spPr>
        <p:txBody>
          <a:bodyPr>
            <a:noAutofit/>
          </a:bodyPr>
          <a:lstStyle/>
          <a:p>
            <a:r>
              <a:rPr lang="en-GB" dirty="0">
                <a:latin typeface="Century Gothic" panose="020B0502020202020204" pitchFamily="34" charset="0"/>
              </a:rPr>
              <a:t>You: Describe: </a:t>
            </a:r>
            <a:r>
              <a:rPr lang="en-GB" i="1" dirty="0">
                <a:latin typeface="Century Gothic" panose="020B0502020202020204" pitchFamily="34" charset="0"/>
              </a:rPr>
              <a:t>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218920" y="1267765"/>
            <a:ext cx="2470491" cy="2677656"/>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the </a:t>
            </a:r>
            <a:r>
              <a:rPr lang="en-US" sz="2400" u="sng" dirty="0">
                <a:latin typeface="Century Gothic" panose="020B0502020202020204" pitchFamily="34" charset="0"/>
              </a:rPr>
              <a:t>advantages</a:t>
            </a:r>
            <a:r>
              <a:rPr lang="en-US" sz="2400" dirty="0">
                <a:latin typeface="Century Gothic" panose="020B0502020202020204" pitchFamily="34" charset="0"/>
              </a:rPr>
              <a:t> and  </a:t>
            </a:r>
            <a:r>
              <a:rPr lang="en-US" sz="2400" u="sng" dirty="0">
                <a:latin typeface="Century Gothic" panose="020B0502020202020204" pitchFamily="34" charset="0"/>
              </a:rPr>
              <a:t>disadvantages</a:t>
            </a:r>
            <a:r>
              <a:rPr lang="en-US" sz="2400" dirty="0">
                <a:latin typeface="Century Gothic" panose="020B0502020202020204" pitchFamily="34" charset="0"/>
              </a:rPr>
              <a:t> of producing ethanol by fermentation.</a:t>
            </a:r>
          </a:p>
        </p:txBody>
      </p:sp>
      <p:sp>
        <p:nvSpPr>
          <p:cNvPr id="7" name="TextBox 6">
            <a:extLst>
              <a:ext uri="{FF2B5EF4-FFF2-40B4-BE49-F238E27FC236}">
                <a16:creationId xmlns:a16="http://schemas.microsoft.com/office/drawing/2014/main" id="{B7A3DBB4-E61A-41DB-AB0D-ECE0B2A2E82B}"/>
              </a:ext>
            </a:extLst>
          </p:cNvPr>
          <p:cNvSpPr txBox="1"/>
          <p:nvPr/>
        </p:nvSpPr>
        <p:spPr>
          <a:xfrm>
            <a:off x="301154" y="4225421"/>
            <a:ext cx="6332728"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takes a long time as there is a low rate of reaction</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produces ethanol with relatively low purity, so may need to be distilled</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takes a long time as there is a low rate of reaction</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Fermentation produces ethanol with relatively low purity, so may need to be distilled</a:t>
            </a: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72710" y="3892239"/>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4524315"/>
          </a:xfrm>
          <a:prstGeom prst="rect">
            <a:avLst/>
          </a:prstGeom>
        </p:spPr>
        <p:txBody>
          <a:bodyPr wrap="square">
            <a:spAutoFit/>
          </a:bodyPr>
          <a:lstStyle/>
          <a:p>
            <a:r>
              <a:rPr lang="en-GB" sz="2400">
                <a:latin typeface="Century Gothic" panose="020B0502020202020204" pitchFamily="34" charset="0"/>
              </a:rPr>
              <a:t>To ‘describe’, your answer should:</a:t>
            </a:r>
          </a:p>
          <a:p>
            <a:pPr algn="ct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bullet points </a:t>
            </a:r>
            <a:r>
              <a:rPr lang="en-GB" sz="2400">
                <a:latin typeface="Century Gothic" panose="020B0502020202020204" pitchFamily="34" charset="0"/>
              </a:rPr>
              <a:t>to keep your answer clear</a:t>
            </a:r>
          </a:p>
          <a:p>
            <a:pPr marL="285750" indent="-285750">
              <a:buFont typeface="Arial" panose="020B0604020202020204" pitchFamily="34" charset="0"/>
              <a:buChar char="•"/>
            </a:pPr>
            <a:r>
              <a:rPr lang="en-GB" sz="2400">
                <a:latin typeface="Century Gothic" panose="020B0502020202020204" pitchFamily="34" charset="0"/>
              </a:rPr>
              <a:t>Cover enough points to </a:t>
            </a:r>
            <a:r>
              <a:rPr lang="en-GB" sz="2400" b="1">
                <a:latin typeface="Century Gothic" panose="020B0502020202020204" pitchFamily="34" charset="0"/>
              </a:rPr>
              <a:t>fully answer </a:t>
            </a:r>
            <a:r>
              <a:rPr lang="en-GB" sz="2400">
                <a:latin typeface="Century Gothic" panose="020B0502020202020204" pitchFamily="34" charset="0"/>
              </a:rPr>
              <a:t>the question</a:t>
            </a:r>
          </a:p>
          <a:p>
            <a:pPr marL="285750" indent="-285750">
              <a:buFont typeface="Arial" panose="020B0604020202020204" pitchFamily="34" charset="0"/>
              <a:buChar char="•"/>
            </a:pPr>
            <a:r>
              <a:rPr lang="en-GB" sz="2400">
                <a:latin typeface="Century Gothic" panose="020B0502020202020204" pitchFamily="34" charset="0"/>
              </a:rPr>
              <a:t>Use scientific </a:t>
            </a:r>
            <a:r>
              <a:rPr lang="en-GB" sz="2400" b="1">
                <a:latin typeface="Century Gothic" panose="020B0502020202020204" pitchFamily="34" charset="0"/>
              </a:rPr>
              <a:t>keywords</a:t>
            </a:r>
            <a:r>
              <a:rPr lang="en-GB" sz="2400">
                <a:latin typeface="Century Gothic" panose="020B0502020202020204" pitchFamily="34" charset="0"/>
              </a:rPr>
              <a:t> in your answer</a:t>
            </a:r>
          </a:p>
          <a:p>
            <a:pPr marL="285750" indent="-285750">
              <a:buFont typeface="Arial" panose="020B0604020202020204" pitchFamily="34" charset="0"/>
              <a:buChar char="•"/>
            </a:pPr>
            <a:r>
              <a:rPr lang="en-GB" sz="2400">
                <a:latin typeface="Century Gothic" panose="020B0502020202020204" pitchFamily="34" charset="0"/>
              </a:rPr>
              <a:t>‘</a:t>
            </a:r>
            <a:r>
              <a:rPr lang="en-GB" sz="2400" b="1">
                <a:latin typeface="Century Gothic" panose="020B0502020202020204" pitchFamily="34" charset="0"/>
              </a:rPr>
              <a:t>Say what you see</a:t>
            </a:r>
            <a:r>
              <a:rPr lang="en-GB" sz="2400">
                <a:latin typeface="Century Gothic" panose="020B0502020202020204" pitchFamily="34" charset="0"/>
              </a:rPr>
              <a:t>’ if there is a diagram, graph or table. </a:t>
            </a:r>
          </a:p>
        </p:txBody>
      </p:sp>
      <p:graphicFrame>
        <p:nvGraphicFramePr>
          <p:cNvPr id="4" name="Table 9">
            <a:extLst>
              <a:ext uri="{FF2B5EF4-FFF2-40B4-BE49-F238E27FC236}">
                <a16:creationId xmlns:a16="http://schemas.microsoft.com/office/drawing/2014/main" id="{23ADD2A6-834A-FE9A-5571-5EA0441D468A}"/>
              </a:ext>
            </a:extLst>
          </p:cNvPr>
          <p:cNvGraphicFramePr>
            <a:graphicFrameLocks noGrp="1"/>
          </p:cNvGraphicFramePr>
          <p:nvPr/>
        </p:nvGraphicFramePr>
        <p:xfrm>
          <a:off x="2779059" y="1153205"/>
          <a:ext cx="3801330" cy="2183928"/>
        </p:xfrm>
        <a:graphic>
          <a:graphicData uri="http://schemas.openxmlformats.org/drawingml/2006/table">
            <a:tbl>
              <a:tblPr firstRow="1" bandRow="1">
                <a:tableStyleId>{B1EB6348-2FFE-48DD-B87E-607CE2353A59}</a:tableStyleId>
              </a:tblPr>
              <a:tblGrid>
                <a:gridCol w="2551478">
                  <a:extLst>
                    <a:ext uri="{9D8B030D-6E8A-4147-A177-3AD203B41FA5}">
                      <a16:colId xmlns:a16="http://schemas.microsoft.com/office/drawing/2014/main" val="1301538631"/>
                    </a:ext>
                  </a:extLst>
                </a:gridCol>
                <a:gridCol w="1249852">
                  <a:extLst>
                    <a:ext uri="{9D8B030D-6E8A-4147-A177-3AD203B41FA5}">
                      <a16:colId xmlns:a16="http://schemas.microsoft.com/office/drawing/2014/main" val="951267255"/>
                    </a:ext>
                  </a:extLst>
                </a:gridCol>
              </a:tblGrid>
              <a:tr h="514616">
                <a:tc>
                  <a:txBody>
                    <a:bodyPr/>
                    <a:lstStyle/>
                    <a:p>
                      <a:r>
                        <a:rPr lang="en-GB" dirty="0">
                          <a:solidFill>
                            <a:sysClr val="windowText" lastClr="000000"/>
                          </a:solidFill>
                          <a:latin typeface="Century Gothic" panose="020B0502020202020204" pitchFamily="34" charset="0"/>
                        </a:rPr>
                        <a:t>Rate of reaction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b="0"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5224323"/>
                  </a:ext>
                </a:extLst>
              </a:tr>
              <a:tr h="514616">
                <a:tc>
                  <a:txBody>
                    <a:bodyPr/>
                    <a:lstStyle/>
                    <a:p>
                      <a:r>
                        <a:rPr lang="en-GB" b="1" dirty="0">
                          <a:solidFill>
                            <a:sysClr val="windowText" lastClr="000000"/>
                          </a:solidFill>
                          <a:latin typeface="Century Gothic" panose="020B0502020202020204" pitchFamily="34" charset="0"/>
                        </a:rPr>
                        <a:t>Purity of ethanol produced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10-15%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506795709"/>
                  </a:ext>
                </a:extLst>
              </a:tr>
              <a:tr h="514616">
                <a:tc>
                  <a:txBody>
                    <a:bodyPr/>
                    <a:lstStyle/>
                    <a:p>
                      <a:r>
                        <a:rPr lang="en-GB" b="1" dirty="0">
                          <a:solidFill>
                            <a:sysClr val="windowText" lastClr="000000"/>
                          </a:solidFill>
                          <a:latin typeface="Century Gothic" panose="020B0502020202020204" pitchFamily="34" charset="0"/>
                        </a:rPr>
                        <a:t>Energy usage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Low</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105065034"/>
                  </a:ext>
                </a:extLst>
              </a:tr>
              <a:tr h="514616">
                <a:tc>
                  <a:txBody>
                    <a:bodyPr/>
                    <a:lstStyle/>
                    <a:p>
                      <a:r>
                        <a:rPr lang="en-GB" b="1" dirty="0">
                          <a:solidFill>
                            <a:sysClr val="windowText" lastClr="000000"/>
                          </a:solidFill>
                          <a:latin typeface="Century Gothic" panose="020B0502020202020204" pitchFamily="34" charset="0"/>
                        </a:rPr>
                        <a:t>Raw material used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r>
                        <a:rPr lang="en-GB" dirty="0">
                          <a:solidFill>
                            <a:sysClr val="windowText" lastClr="000000"/>
                          </a:solidFill>
                          <a:latin typeface="Century Gothic" panose="020B0502020202020204" pitchFamily="34" charset="0"/>
                        </a:rPr>
                        <a:t>Sugar</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2112332494"/>
                  </a:ext>
                </a:extLst>
              </a:tr>
            </a:tbl>
          </a:graphicData>
        </a:graphic>
      </p:graphicFrame>
    </p:spTree>
    <p:extLst>
      <p:ext uri="{BB962C8B-B14F-4D97-AF65-F5344CB8AC3E}">
        <p14:creationId xmlns:p14="http://schemas.microsoft.com/office/powerpoint/2010/main" val="2500980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A74021-07A0-60FC-36F5-ADFE024B495F}"/>
              </a:ext>
            </a:extLst>
          </p:cNvPr>
          <p:cNvSpPr>
            <a:spLocks noGrp="1"/>
          </p:cNvSpPr>
          <p:nvPr>
            <p:ph type="title"/>
          </p:nvPr>
        </p:nvSpPr>
        <p:spPr/>
        <p:txBody>
          <a:bodyPr/>
          <a:lstStyle/>
          <a:p>
            <a:r>
              <a:rPr lang="en-GB" dirty="0">
                <a:latin typeface="Century Gothic" panose="020B0502020202020204" pitchFamily="34" charset="0"/>
              </a:rPr>
              <a:t>Worksheet</a:t>
            </a:r>
          </a:p>
        </p:txBody>
      </p:sp>
      <p:pic>
        <p:nvPicPr>
          <p:cNvPr id="6" name="Picture 5" descr="Graphical user interface, application&#10;&#10;Description automatically generated">
            <a:extLst>
              <a:ext uri="{FF2B5EF4-FFF2-40B4-BE49-F238E27FC236}">
                <a16:creationId xmlns:a16="http://schemas.microsoft.com/office/drawing/2014/main" id="{410234BD-7AFA-BF00-6DE7-2C0FF49480E8}"/>
              </a:ext>
            </a:extLst>
          </p:cNvPr>
          <p:cNvPicPr>
            <a:picLocks noChangeAspect="1"/>
          </p:cNvPicPr>
          <p:nvPr/>
        </p:nvPicPr>
        <p:blipFill>
          <a:blip r:embed="rId3"/>
          <a:stretch>
            <a:fillRect/>
          </a:stretch>
        </p:blipFill>
        <p:spPr>
          <a:xfrm>
            <a:off x="7567705" y="1387289"/>
            <a:ext cx="3403600" cy="4800600"/>
          </a:xfrm>
          <a:prstGeom prst="rect">
            <a:avLst/>
          </a:prstGeom>
          <a:ln>
            <a:solidFill>
              <a:schemeClr val="tx1"/>
            </a:solidFill>
          </a:ln>
        </p:spPr>
      </p:pic>
      <p:pic>
        <p:nvPicPr>
          <p:cNvPr id="9" name="Picture 8" descr="Table&#10;&#10;Description automatically generated">
            <a:extLst>
              <a:ext uri="{FF2B5EF4-FFF2-40B4-BE49-F238E27FC236}">
                <a16:creationId xmlns:a16="http://schemas.microsoft.com/office/drawing/2014/main" id="{6B3E77EF-57E4-BF91-8F75-7D7E72C210B4}"/>
              </a:ext>
            </a:extLst>
          </p:cNvPr>
          <p:cNvPicPr>
            <a:picLocks noChangeAspect="1"/>
          </p:cNvPicPr>
          <p:nvPr/>
        </p:nvPicPr>
        <p:blipFill>
          <a:blip r:embed="rId4"/>
          <a:stretch>
            <a:fillRect/>
          </a:stretch>
        </p:blipFill>
        <p:spPr>
          <a:xfrm>
            <a:off x="4089399" y="1387288"/>
            <a:ext cx="3403600" cy="4800600"/>
          </a:xfrm>
          <a:prstGeom prst="rect">
            <a:avLst/>
          </a:prstGeom>
          <a:ln>
            <a:solidFill>
              <a:schemeClr val="tx1"/>
            </a:solidFill>
          </a:ln>
        </p:spPr>
      </p:pic>
      <p:pic>
        <p:nvPicPr>
          <p:cNvPr id="11" name="Picture 10" descr="Graphical user interface, text, application&#10;&#10;Description automatically generated">
            <a:extLst>
              <a:ext uri="{FF2B5EF4-FFF2-40B4-BE49-F238E27FC236}">
                <a16:creationId xmlns:a16="http://schemas.microsoft.com/office/drawing/2014/main" id="{25B82717-D3CE-7B92-D23A-2EDE59FE1A49}"/>
              </a:ext>
            </a:extLst>
          </p:cNvPr>
          <p:cNvPicPr>
            <a:picLocks noChangeAspect="1"/>
          </p:cNvPicPr>
          <p:nvPr/>
        </p:nvPicPr>
        <p:blipFill>
          <a:blip r:embed="rId5"/>
          <a:stretch>
            <a:fillRect/>
          </a:stretch>
        </p:blipFill>
        <p:spPr>
          <a:xfrm>
            <a:off x="611094" y="1363009"/>
            <a:ext cx="3403600" cy="4813300"/>
          </a:xfrm>
          <a:prstGeom prst="rect">
            <a:avLst/>
          </a:prstGeom>
          <a:ln>
            <a:solidFill>
              <a:schemeClr val="tx1"/>
            </a:solidFill>
          </a:ln>
        </p:spPr>
      </p:pic>
    </p:spTree>
    <p:extLst>
      <p:ext uri="{BB962C8B-B14F-4D97-AF65-F5344CB8AC3E}">
        <p14:creationId xmlns:p14="http://schemas.microsoft.com/office/powerpoint/2010/main" val="1717169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3" name="Google Shape;100;p1">
            <a:extLst>
              <a:ext uri="{FF2B5EF4-FFF2-40B4-BE49-F238E27FC236}">
                <a16:creationId xmlns:a16="http://schemas.microsoft.com/office/drawing/2014/main" id="{83F108E7-A399-1280-E087-5AC491259837}"/>
              </a:ext>
            </a:extLst>
          </p:cNvPr>
          <p:cNvSpPr txBox="1"/>
          <p:nvPr/>
        </p:nvSpPr>
        <p:spPr>
          <a:xfrm>
            <a:off x="408352" y="183697"/>
            <a:ext cx="11254913" cy="510905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from Fermentation</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Answer the questions below.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Name the alcohol that contains two carbon atoms.</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functional group of the alcohols.</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why alkenes are described as unsaturated.</a:t>
            </a:r>
          </a:p>
          <a:p>
            <a:pPr marL="457200" marR="0" lvl="0" indent="-457200" algn="l" rtl="0">
              <a:lnSpc>
                <a:spcPct val="100000"/>
              </a:lnSpc>
              <a:spcBef>
                <a:spcPts val="0"/>
              </a:spcBef>
              <a:spcAft>
                <a:spcPts val="0"/>
              </a:spcAft>
              <a:buClr>
                <a:schemeClr val="dk1"/>
              </a:buClr>
              <a:buSzPts val="2400"/>
              <a:buAutoNum type="arabicPeriod"/>
            </a:pPr>
            <a:endParaRPr lang="en-GB" sz="2400" dirty="0">
              <a:solidFill>
                <a:schemeClr val="dk1"/>
              </a:solidFill>
              <a:latin typeface="Century Gothic"/>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what is meant by the term anaerobic. </a:t>
            </a:r>
          </a:p>
          <a:p>
            <a:pPr marL="457200" indent="-457200">
              <a:buClr>
                <a:schemeClr val="dk1"/>
              </a:buClr>
              <a:buSzPts val="2400"/>
              <a:buFontTx/>
              <a:buAutoNum type="arabicPeriod"/>
            </a:pPr>
            <a:endParaRPr lang="en-GB" sz="2400" dirty="0">
              <a:solidFill>
                <a:schemeClr val="dk1"/>
              </a:solidFill>
              <a:latin typeface="Century Gothic"/>
              <a:ea typeface="Century Gothic"/>
              <a:cs typeface="Century Gothic"/>
              <a:sym typeface="Century Gothic"/>
            </a:endParaRPr>
          </a:p>
          <a:p>
            <a:pPr marL="457200" indent="-457200">
              <a:buClr>
                <a:schemeClr val="dk1"/>
              </a:buClr>
              <a:buSzPts val="2400"/>
              <a:buFontTx/>
              <a:buAutoNum type="arabicPeriod"/>
            </a:pPr>
            <a:r>
              <a:rPr lang="en-GB" sz="2400" dirty="0">
                <a:solidFill>
                  <a:schemeClr val="dk1"/>
                </a:solidFill>
                <a:latin typeface="Century Gothic"/>
                <a:ea typeface="Century Gothic"/>
                <a:cs typeface="Century Gothic"/>
                <a:sym typeface="Century Gothic"/>
              </a:rPr>
              <a:t>Name the process that takes place in cells to release energy.</a:t>
            </a: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a:ea typeface="Century Gothic"/>
              <a:cs typeface="Century Gothic"/>
              <a:sym typeface="Century Gothic"/>
            </a:endParaRPr>
          </a:p>
        </p:txBody>
      </p:sp>
      <p:sp>
        <p:nvSpPr>
          <p:cNvPr id="4" name="Google Shape;102;p1">
            <a:extLst>
              <a:ext uri="{FF2B5EF4-FFF2-40B4-BE49-F238E27FC236}">
                <a16:creationId xmlns:a16="http://schemas.microsoft.com/office/drawing/2014/main" id="{D0C6CD21-7393-4402-F65D-94B93D109BFA}"/>
              </a:ext>
            </a:extLst>
          </p:cNvPr>
          <p:cNvSpPr txBox="1"/>
          <p:nvPr/>
        </p:nvSpPr>
        <p:spPr>
          <a:xfrm>
            <a:off x="905302" y="1866884"/>
            <a:ext cx="9738314"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none" strike="noStrike" cap="none" dirty="0">
                <a:solidFill>
                  <a:schemeClr val="accent1"/>
                </a:solidFill>
                <a:latin typeface="Century Gothic" panose="020B0502020202020204" pitchFamily="34" charset="0"/>
                <a:ea typeface="Arial"/>
                <a:cs typeface="Arial"/>
                <a:sym typeface="Arial"/>
              </a:rPr>
              <a:t>Ethanol</a:t>
            </a:r>
            <a:endParaRPr sz="2400" b="1" u="none" strike="noStrike" cap="none" baseline="-25000" dirty="0">
              <a:solidFill>
                <a:schemeClr val="accent1"/>
              </a:solidFill>
              <a:latin typeface="Century Gothic" panose="020B0502020202020204" pitchFamily="34" charset="0"/>
              <a:ea typeface="Arial"/>
              <a:cs typeface="Arial"/>
              <a:sym typeface="Arial"/>
            </a:endParaRPr>
          </a:p>
        </p:txBody>
      </p:sp>
      <p:sp>
        <p:nvSpPr>
          <p:cNvPr id="5" name="Google Shape;103;p1">
            <a:extLst>
              <a:ext uri="{FF2B5EF4-FFF2-40B4-BE49-F238E27FC236}">
                <a16:creationId xmlns:a16="http://schemas.microsoft.com/office/drawing/2014/main" id="{5D871398-990A-B287-C190-00BAE22FD051}"/>
              </a:ext>
            </a:extLst>
          </p:cNvPr>
          <p:cNvSpPr txBox="1"/>
          <p:nvPr/>
        </p:nvSpPr>
        <p:spPr>
          <a:xfrm>
            <a:off x="872723" y="2600970"/>
            <a:ext cx="10608731"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Hydroxyl group (OH)</a:t>
            </a:r>
            <a:endParaRPr sz="2400" b="1" i="0" u="none" strike="noStrike" cap="none" baseline="-25000" dirty="0">
              <a:solidFill>
                <a:schemeClr val="accent1"/>
              </a:solidFill>
              <a:latin typeface="Arial"/>
              <a:ea typeface="Arial"/>
              <a:cs typeface="Arial"/>
              <a:sym typeface="Arial"/>
            </a:endParaRPr>
          </a:p>
        </p:txBody>
      </p:sp>
      <p:sp>
        <p:nvSpPr>
          <p:cNvPr id="6" name="Google Shape;103;p1">
            <a:extLst>
              <a:ext uri="{FF2B5EF4-FFF2-40B4-BE49-F238E27FC236}">
                <a16:creationId xmlns:a16="http://schemas.microsoft.com/office/drawing/2014/main" id="{7B4CFA2B-86E1-2180-7C8D-F78C682B238C}"/>
              </a:ext>
            </a:extLst>
          </p:cNvPr>
          <p:cNvSpPr txBox="1"/>
          <p:nvPr/>
        </p:nvSpPr>
        <p:spPr>
          <a:xfrm>
            <a:off x="859563" y="3302056"/>
            <a:ext cx="10584134"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They contain a C=C double bond.</a:t>
            </a:r>
            <a:endParaRPr sz="1400" b="1" i="0" u="none" strike="noStrike" cap="none" baseline="-25000" dirty="0">
              <a:solidFill>
                <a:schemeClr val="accent1"/>
              </a:solidFill>
              <a:latin typeface="Arial"/>
              <a:ea typeface="Arial"/>
              <a:cs typeface="Arial"/>
              <a:sym typeface="Arial"/>
            </a:endParaRPr>
          </a:p>
        </p:txBody>
      </p:sp>
      <p:sp>
        <p:nvSpPr>
          <p:cNvPr id="8" name="Google Shape;103;p1">
            <a:extLst>
              <a:ext uri="{FF2B5EF4-FFF2-40B4-BE49-F238E27FC236}">
                <a16:creationId xmlns:a16="http://schemas.microsoft.com/office/drawing/2014/main" id="{B9DDC82B-5728-E0DD-04AF-1FEA3152939A}"/>
              </a:ext>
            </a:extLst>
          </p:cNvPr>
          <p:cNvSpPr txBox="1"/>
          <p:nvPr/>
        </p:nvSpPr>
        <p:spPr>
          <a:xfrm>
            <a:off x="866826" y="4022158"/>
            <a:ext cx="1046010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dirty="0">
                <a:solidFill>
                  <a:schemeClr val="accent1"/>
                </a:solidFill>
                <a:latin typeface="Century Gothic"/>
                <a:ea typeface="Arial"/>
                <a:cs typeface="Arial"/>
                <a:sym typeface="Century Gothic"/>
              </a:rPr>
              <a:t>In the absence of oxygen</a:t>
            </a:r>
            <a:endParaRPr sz="2400" b="1" i="0" u="none" strike="noStrike" cap="none" baseline="-25000" dirty="0">
              <a:solidFill>
                <a:schemeClr val="accent1"/>
              </a:solidFill>
              <a:latin typeface="Arial"/>
              <a:ea typeface="Arial"/>
              <a:cs typeface="Arial"/>
              <a:sym typeface="Arial"/>
            </a:endParaRPr>
          </a:p>
        </p:txBody>
      </p:sp>
      <p:pic>
        <p:nvPicPr>
          <p:cNvPr id="9" name="Picture 8" descr="Icon&#10;&#10;Description automatically generated">
            <a:extLst>
              <a:ext uri="{FF2B5EF4-FFF2-40B4-BE49-F238E27FC236}">
                <a16:creationId xmlns:a16="http://schemas.microsoft.com/office/drawing/2014/main" id="{0208B323-42DC-0AB0-D213-784BC57CEF46}"/>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sp>
        <p:nvSpPr>
          <p:cNvPr id="2" name="TextBox 1">
            <a:extLst>
              <a:ext uri="{FF2B5EF4-FFF2-40B4-BE49-F238E27FC236}">
                <a16:creationId xmlns:a16="http://schemas.microsoft.com/office/drawing/2014/main" id="{148E4811-D173-7C11-57E0-B76E01B55695}"/>
              </a:ext>
            </a:extLst>
          </p:cNvPr>
          <p:cNvSpPr txBox="1"/>
          <p:nvPr/>
        </p:nvSpPr>
        <p:spPr>
          <a:xfrm>
            <a:off x="869677" y="4767293"/>
            <a:ext cx="1821332"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Respiration</a:t>
            </a:r>
          </a:p>
        </p:txBody>
      </p:sp>
    </p:spTree>
    <p:extLst>
      <p:ext uri="{BB962C8B-B14F-4D97-AF65-F5344CB8AC3E}">
        <p14:creationId xmlns:p14="http://schemas.microsoft.com/office/powerpoint/2010/main" val="2998874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9E6A5-A165-2592-CB42-0D82F129C045}"/>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5" name="TextBox 4">
            <a:extLst>
              <a:ext uri="{FF2B5EF4-FFF2-40B4-BE49-F238E27FC236}">
                <a16:creationId xmlns:a16="http://schemas.microsoft.com/office/drawing/2014/main" id="{7478B249-4754-6B1B-74D9-7A42264364A2}"/>
              </a:ext>
            </a:extLst>
          </p:cNvPr>
          <p:cNvSpPr txBox="1"/>
          <p:nvPr/>
        </p:nvSpPr>
        <p:spPr>
          <a:xfrm>
            <a:off x="440407" y="905618"/>
            <a:ext cx="4777052"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1. Ethanol + carbon dioxide</a:t>
            </a:r>
            <a:endParaRPr lang="en-US" sz="2400" b="1" baseline="-25000" dirty="0">
              <a:solidFill>
                <a:schemeClr val="accent1"/>
              </a:solidFill>
              <a:latin typeface="Century Gothic" panose="020B0502020202020204" pitchFamily="34" charset="0"/>
            </a:endParaRPr>
          </a:p>
        </p:txBody>
      </p:sp>
      <p:sp>
        <p:nvSpPr>
          <p:cNvPr id="3" name="TextBox 2">
            <a:extLst>
              <a:ext uri="{FF2B5EF4-FFF2-40B4-BE49-F238E27FC236}">
                <a16:creationId xmlns:a16="http://schemas.microsoft.com/office/drawing/2014/main" id="{8170F7B5-87E8-C925-9F19-8E263C9489F0}"/>
              </a:ext>
            </a:extLst>
          </p:cNvPr>
          <p:cNvSpPr txBox="1"/>
          <p:nvPr/>
        </p:nvSpPr>
        <p:spPr>
          <a:xfrm>
            <a:off x="449370" y="1452465"/>
            <a:ext cx="8336041"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2. B - It takes place in the absence of oxygen</a:t>
            </a:r>
            <a:endParaRPr lang="en-US" sz="2400" b="1" baseline="-25000" dirty="0">
              <a:solidFill>
                <a:schemeClr val="accent1"/>
              </a:solidFill>
              <a:latin typeface="Century Gothic" panose="020B0502020202020204" pitchFamily="34" charset="0"/>
            </a:endParaRPr>
          </a:p>
        </p:txBody>
      </p:sp>
      <p:sp>
        <p:nvSpPr>
          <p:cNvPr id="10" name="TextBox 9">
            <a:extLst>
              <a:ext uri="{FF2B5EF4-FFF2-40B4-BE49-F238E27FC236}">
                <a16:creationId xmlns:a16="http://schemas.microsoft.com/office/drawing/2014/main" id="{4A6DC441-6371-9BA1-5EFE-30E6D9AFCE60}"/>
              </a:ext>
            </a:extLst>
          </p:cNvPr>
          <p:cNvSpPr txBox="1"/>
          <p:nvPr/>
        </p:nvSpPr>
        <p:spPr>
          <a:xfrm>
            <a:off x="467301" y="2026206"/>
            <a:ext cx="4777052"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3. B - 30 ºC</a:t>
            </a:r>
            <a:endParaRPr lang="en-US" sz="2400" b="1" baseline="-25000" dirty="0">
              <a:solidFill>
                <a:schemeClr val="accent1"/>
              </a:solidFill>
              <a:latin typeface="Century Gothic" panose="020B0502020202020204" pitchFamily="34" charset="0"/>
            </a:endParaRPr>
          </a:p>
        </p:txBody>
      </p:sp>
      <p:sp>
        <p:nvSpPr>
          <p:cNvPr id="11" name="TextBox 10">
            <a:extLst>
              <a:ext uri="{FF2B5EF4-FFF2-40B4-BE49-F238E27FC236}">
                <a16:creationId xmlns:a16="http://schemas.microsoft.com/office/drawing/2014/main" id="{A05F7D59-1EF7-EF4F-3C17-715EB51937AB}"/>
              </a:ext>
            </a:extLst>
          </p:cNvPr>
          <p:cNvSpPr txBox="1"/>
          <p:nvPr/>
        </p:nvSpPr>
        <p:spPr>
          <a:xfrm>
            <a:off x="485231" y="2599947"/>
            <a:ext cx="644322"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4.</a:t>
            </a:r>
            <a:endParaRPr lang="en-US" sz="2400" b="1" baseline="-25000" dirty="0">
              <a:solidFill>
                <a:schemeClr val="accent1"/>
              </a:solidFill>
              <a:latin typeface="Century Gothic" panose="020B0502020202020204" pitchFamily="34" charset="0"/>
            </a:endParaRPr>
          </a:p>
        </p:txBody>
      </p:sp>
      <p:sp>
        <p:nvSpPr>
          <p:cNvPr id="49" name="TextBox 48">
            <a:extLst>
              <a:ext uri="{FF2B5EF4-FFF2-40B4-BE49-F238E27FC236}">
                <a16:creationId xmlns:a16="http://schemas.microsoft.com/office/drawing/2014/main" id="{F0206511-5618-7BF1-94C1-34B3E2095AC0}"/>
              </a:ext>
            </a:extLst>
          </p:cNvPr>
          <p:cNvSpPr txBox="1"/>
          <p:nvPr/>
        </p:nvSpPr>
        <p:spPr>
          <a:xfrm>
            <a:off x="1480504" y="3315512"/>
            <a:ext cx="2961958" cy="461665"/>
          </a:xfrm>
          <a:prstGeom prst="rect">
            <a:avLst/>
          </a:prstGeom>
          <a:noFill/>
        </p:spPr>
        <p:txBody>
          <a:bodyPr wrap="square">
            <a:spAutoFit/>
          </a:bodyPr>
          <a:lstStyle/>
          <a:p>
            <a:r>
              <a:rPr lang="en-GB" sz="2400" b="1" dirty="0">
                <a:effectLst/>
                <a:latin typeface="Century Gothic" panose="020B0502020202020204" pitchFamily="34" charset="0"/>
                <a:ea typeface="Calibri" panose="020F0502020204030204" pitchFamily="34" charset="0"/>
                <a:cs typeface="Times New Roman" panose="02020603050405020304" pitchFamily="18" charset="0"/>
              </a:rPr>
              <a:t>C      C      </a:t>
            </a:r>
            <a:r>
              <a:rPr lang="en-GB" sz="2400" b="1" dirty="0">
                <a:solidFill>
                  <a:schemeClr val="accent1"/>
                </a:solidFill>
                <a:effectLst/>
                <a:latin typeface="Century Gothic" panose="020B0502020202020204" pitchFamily="34" charset="0"/>
                <a:ea typeface="Calibri" panose="020F0502020204030204" pitchFamily="34" charset="0"/>
                <a:cs typeface="Times New Roman" panose="02020603050405020304" pitchFamily="18" charset="0"/>
              </a:rPr>
              <a:t>O</a:t>
            </a:r>
            <a:endParaRPr lang="en-GB" sz="2400" b="1" dirty="0">
              <a:solidFill>
                <a:schemeClr val="accent1"/>
              </a:solidFill>
            </a:endParaRPr>
          </a:p>
        </p:txBody>
      </p:sp>
      <p:cxnSp>
        <p:nvCxnSpPr>
          <p:cNvPr id="50" name="Straight Connector 49">
            <a:extLst>
              <a:ext uri="{FF2B5EF4-FFF2-40B4-BE49-F238E27FC236}">
                <a16:creationId xmlns:a16="http://schemas.microsoft.com/office/drawing/2014/main" id="{019E99FE-1B30-31BE-1811-763CE4FFAF38}"/>
              </a:ext>
            </a:extLst>
          </p:cNvPr>
          <p:cNvCxnSpPr/>
          <p:nvPr/>
        </p:nvCxnSpPr>
        <p:spPr>
          <a:xfrm>
            <a:off x="1666605" y="3083388"/>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045F809E-655A-B0BE-7409-1EBA66BD1853}"/>
              </a:ext>
            </a:extLst>
          </p:cNvPr>
          <p:cNvCxnSpPr/>
          <p:nvPr/>
        </p:nvCxnSpPr>
        <p:spPr>
          <a:xfrm>
            <a:off x="2428605" y="309427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AC25F1FD-36A2-3BF2-C103-662354955B1E}"/>
              </a:ext>
            </a:extLst>
          </p:cNvPr>
          <p:cNvCxnSpPr/>
          <p:nvPr/>
        </p:nvCxnSpPr>
        <p:spPr>
          <a:xfrm>
            <a:off x="1710148" y="3725645"/>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94022C18-53AB-ACA4-CA1F-733696977217}"/>
              </a:ext>
            </a:extLst>
          </p:cNvPr>
          <p:cNvCxnSpPr/>
          <p:nvPr/>
        </p:nvCxnSpPr>
        <p:spPr>
          <a:xfrm>
            <a:off x="2472148" y="373653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A7EDB14C-5C8A-E306-FBAF-128444193086}"/>
              </a:ext>
            </a:extLst>
          </p:cNvPr>
          <p:cNvCxnSpPr>
            <a:cxnSpLocks/>
          </p:cNvCxnSpPr>
          <p:nvPr/>
        </p:nvCxnSpPr>
        <p:spPr>
          <a:xfrm flipH="1">
            <a:off x="3408320" y="3540589"/>
            <a:ext cx="2612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ACEC9C2D-5FE5-70FD-09F3-7F8798111739}"/>
              </a:ext>
            </a:extLst>
          </p:cNvPr>
          <p:cNvCxnSpPr>
            <a:cxnSpLocks/>
          </p:cNvCxnSpPr>
          <p:nvPr/>
        </p:nvCxnSpPr>
        <p:spPr>
          <a:xfrm flipH="1">
            <a:off x="1231177" y="3529704"/>
            <a:ext cx="261257"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56" name="TextBox 55">
            <a:extLst>
              <a:ext uri="{FF2B5EF4-FFF2-40B4-BE49-F238E27FC236}">
                <a16:creationId xmlns:a16="http://schemas.microsoft.com/office/drawing/2014/main" id="{98329521-9C07-B75C-7495-F5CDF469EA1F}"/>
              </a:ext>
            </a:extLst>
          </p:cNvPr>
          <p:cNvSpPr txBox="1"/>
          <p:nvPr/>
        </p:nvSpPr>
        <p:spPr>
          <a:xfrm>
            <a:off x="817518" y="3322874"/>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57" name="TextBox 56">
            <a:extLst>
              <a:ext uri="{FF2B5EF4-FFF2-40B4-BE49-F238E27FC236}">
                <a16:creationId xmlns:a16="http://schemas.microsoft.com/office/drawing/2014/main" id="{7A957A6A-29B7-349B-47D4-D76338B1161D}"/>
              </a:ext>
            </a:extLst>
          </p:cNvPr>
          <p:cNvSpPr txBox="1"/>
          <p:nvPr/>
        </p:nvSpPr>
        <p:spPr>
          <a:xfrm>
            <a:off x="1481546" y="264796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58" name="TextBox 57">
            <a:extLst>
              <a:ext uri="{FF2B5EF4-FFF2-40B4-BE49-F238E27FC236}">
                <a16:creationId xmlns:a16="http://schemas.microsoft.com/office/drawing/2014/main" id="{CD728D7B-CA96-00A3-900F-CDB2E6DCF993}"/>
              </a:ext>
            </a:extLst>
          </p:cNvPr>
          <p:cNvSpPr txBox="1"/>
          <p:nvPr/>
        </p:nvSpPr>
        <p:spPr>
          <a:xfrm>
            <a:off x="2232661" y="264796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59" name="TextBox 58">
            <a:extLst>
              <a:ext uri="{FF2B5EF4-FFF2-40B4-BE49-F238E27FC236}">
                <a16:creationId xmlns:a16="http://schemas.microsoft.com/office/drawing/2014/main" id="{9FCB940F-2F38-2A25-3983-70D03D75F30D}"/>
              </a:ext>
            </a:extLst>
          </p:cNvPr>
          <p:cNvSpPr txBox="1"/>
          <p:nvPr/>
        </p:nvSpPr>
        <p:spPr>
          <a:xfrm>
            <a:off x="3633085" y="331398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60" name="TextBox 59">
            <a:extLst>
              <a:ext uri="{FF2B5EF4-FFF2-40B4-BE49-F238E27FC236}">
                <a16:creationId xmlns:a16="http://schemas.microsoft.com/office/drawing/2014/main" id="{6BA1C5F2-8B3A-A41C-DA2A-A7FE855AAF8D}"/>
              </a:ext>
            </a:extLst>
          </p:cNvPr>
          <p:cNvSpPr txBox="1"/>
          <p:nvPr/>
        </p:nvSpPr>
        <p:spPr>
          <a:xfrm>
            <a:off x="1514204" y="395424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61" name="TextBox 60">
            <a:extLst>
              <a:ext uri="{FF2B5EF4-FFF2-40B4-BE49-F238E27FC236}">
                <a16:creationId xmlns:a16="http://schemas.microsoft.com/office/drawing/2014/main" id="{2A15674F-413A-282B-2DFD-BC2F7DE2334C}"/>
              </a:ext>
            </a:extLst>
          </p:cNvPr>
          <p:cNvSpPr txBox="1"/>
          <p:nvPr/>
        </p:nvSpPr>
        <p:spPr>
          <a:xfrm>
            <a:off x="2265319" y="395424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62" name="Straight Connector 61">
            <a:extLst>
              <a:ext uri="{FF2B5EF4-FFF2-40B4-BE49-F238E27FC236}">
                <a16:creationId xmlns:a16="http://schemas.microsoft.com/office/drawing/2014/main" id="{2FEA5909-C8C5-2633-7AA4-D0EEF11F9AD5}"/>
              </a:ext>
            </a:extLst>
          </p:cNvPr>
          <p:cNvCxnSpPr>
            <a:cxnSpLocks/>
          </p:cNvCxnSpPr>
          <p:nvPr/>
        </p:nvCxnSpPr>
        <p:spPr>
          <a:xfrm flipH="1">
            <a:off x="1884319" y="3536601"/>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77ACEA76-C730-054F-F4B9-17884339F03A}"/>
              </a:ext>
            </a:extLst>
          </p:cNvPr>
          <p:cNvCxnSpPr>
            <a:cxnSpLocks/>
          </p:cNvCxnSpPr>
          <p:nvPr/>
        </p:nvCxnSpPr>
        <p:spPr>
          <a:xfrm flipH="1">
            <a:off x="2624548" y="3536602"/>
            <a:ext cx="3701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07FC48E3-55AD-9DC7-A10A-F880E0AD68B2}"/>
              </a:ext>
            </a:extLst>
          </p:cNvPr>
          <p:cNvSpPr txBox="1"/>
          <p:nvPr/>
        </p:nvSpPr>
        <p:spPr>
          <a:xfrm>
            <a:off x="494194" y="4724583"/>
            <a:ext cx="8336041"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5. As a fuel or a solvent</a:t>
            </a:r>
            <a:endParaRPr lang="en-US" sz="2400" b="1" baseline="-25000" dirty="0">
              <a:solidFill>
                <a:schemeClr val="accent1"/>
              </a:solidFill>
              <a:latin typeface="Century Gothic" panose="020B0502020202020204" pitchFamily="34" charset="0"/>
            </a:endParaRPr>
          </a:p>
        </p:txBody>
      </p:sp>
      <p:sp>
        <p:nvSpPr>
          <p:cNvPr id="65" name="TextBox 64">
            <a:extLst>
              <a:ext uri="{FF2B5EF4-FFF2-40B4-BE49-F238E27FC236}">
                <a16:creationId xmlns:a16="http://schemas.microsoft.com/office/drawing/2014/main" id="{94ABB28D-9EF3-93FC-E490-E8A25541E174}"/>
              </a:ext>
            </a:extLst>
          </p:cNvPr>
          <p:cNvSpPr txBox="1"/>
          <p:nvPr/>
        </p:nvSpPr>
        <p:spPr>
          <a:xfrm>
            <a:off x="512123" y="5226606"/>
            <a:ext cx="8336041"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6. In baking, making dough rise</a:t>
            </a:r>
            <a:endParaRPr lang="en-US" sz="2400" b="1" baseline="-25000"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1337024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2"/>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4"/>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59"/>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0"/>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61"/>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62"/>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6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64"/>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6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p:bldP spid="10" grpId="0"/>
      <p:bldP spid="11" grpId="0"/>
      <p:bldP spid="49" grpId="0"/>
      <p:bldP spid="56" grpId="0"/>
      <p:bldP spid="57" grpId="0"/>
      <p:bldP spid="58" grpId="0"/>
      <p:bldP spid="59" grpId="0"/>
      <p:bldP spid="60" grpId="0"/>
      <p:bldP spid="61" grpId="0"/>
      <p:bldP spid="64" grpId="0"/>
      <p:bldP spid="65"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6E2C3D-969F-56C7-7C20-5D424801A9C0}"/>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758230CC-11B3-CCCF-C1F3-3257F76A8C25}"/>
              </a:ext>
            </a:extLst>
          </p:cNvPr>
          <p:cNvSpPr txBox="1"/>
          <p:nvPr/>
        </p:nvSpPr>
        <p:spPr>
          <a:xfrm>
            <a:off x="395581" y="753217"/>
            <a:ext cx="8336041"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7a. Fermentation</a:t>
            </a:r>
            <a:endParaRPr lang="en-US" sz="2400" b="1" baseline="-25000" dirty="0">
              <a:solidFill>
                <a:schemeClr val="accent1"/>
              </a:solidFill>
              <a:latin typeface="Century Gothic" panose="020B0502020202020204" pitchFamily="34" charset="0"/>
            </a:endParaRPr>
          </a:p>
        </p:txBody>
      </p:sp>
      <p:sp>
        <p:nvSpPr>
          <p:cNvPr id="4" name="TextBox 3">
            <a:extLst>
              <a:ext uri="{FF2B5EF4-FFF2-40B4-BE49-F238E27FC236}">
                <a16:creationId xmlns:a16="http://schemas.microsoft.com/office/drawing/2014/main" id="{1422253F-8F4F-80C3-085B-1B064A4F1AFA}"/>
              </a:ext>
            </a:extLst>
          </p:cNvPr>
          <p:cNvSpPr txBox="1"/>
          <p:nvPr/>
        </p:nvSpPr>
        <p:spPr>
          <a:xfrm>
            <a:off x="413512" y="1273171"/>
            <a:ext cx="8336041" cy="1200329"/>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7b.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Add yeast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Allow to ferment (leave at 25-35 ºC with no oxygen) </a:t>
            </a:r>
            <a:endParaRPr lang="en-US" sz="2400" b="1" baseline="-25000" dirty="0">
              <a:solidFill>
                <a:schemeClr val="accent1"/>
              </a:solidFill>
              <a:latin typeface="Century Gothic" panose="020B0502020202020204" pitchFamily="34" charset="0"/>
            </a:endParaRPr>
          </a:p>
        </p:txBody>
      </p:sp>
      <p:sp>
        <p:nvSpPr>
          <p:cNvPr id="5" name="TextBox 4">
            <a:extLst>
              <a:ext uri="{FF2B5EF4-FFF2-40B4-BE49-F238E27FC236}">
                <a16:creationId xmlns:a16="http://schemas.microsoft.com/office/drawing/2014/main" id="{3ED2C53F-8E35-D97D-6891-4B563EA48D87}"/>
              </a:ext>
            </a:extLst>
          </p:cNvPr>
          <p:cNvSpPr txBox="1"/>
          <p:nvPr/>
        </p:nvSpPr>
        <p:spPr>
          <a:xfrm>
            <a:off x="494195" y="2465477"/>
            <a:ext cx="8336041" cy="2677656"/>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7c.</a:t>
            </a:r>
          </a:p>
          <a:p>
            <a:r>
              <a:rPr lang="en-US" sz="2400" b="1" dirty="0">
                <a:solidFill>
                  <a:schemeClr val="accent1"/>
                </a:solidFill>
                <a:latin typeface="Century Gothic" panose="020B0502020202020204" pitchFamily="34" charset="0"/>
              </a:rPr>
              <a:t>Advantages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Low energy cost</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Raw material (sugar) is renewable</a:t>
            </a:r>
          </a:p>
          <a:p>
            <a:r>
              <a:rPr lang="en-US" sz="2400" b="1" dirty="0">
                <a:solidFill>
                  <a:schemeClr val="accent1"/>
                </a:solidFill>
                <a:latin typeface="Century Gothic" panose="020B0502020202020204" pitchFamily="34" charset="0"/>
              </a:rPr>
              <a:t>Disadvantages</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Low rate of reaction</a:t>
            </a:r>
            <a:br>
              <a:rPr lang="en-US" sz="2400" b="1" dirty="0">
                <a:solidFill>
                  <a:schemeClr val="accent1"/>
                </a:solidFill>
                <a:latin typeface="Century Gothic" panose="020B0502020202020204" pitchFamily="34" charset="0"/>
              </a:rPr>
            </a:br>
            <a:r>
              <a:rPr lang="en-US" sz="2400" b="1" dirty="0">
                <a:solidFill>
                  <a:schemeClr val="accent1"/>
                </a:solidFill>
                <a:latin typeface="Century Gothic" panose="020B0502020202020204" pitchFamily="34" charset="0"/>
              </a:rPr>
              <a:t>Ethanol produced is low purity</a:t>
            </a:r>
          </a:p>
        </p:txBody>
      </p:sp>
      <p:sp>
        <p:nvSpPr>
          <p:cNvPr id="6" name="TextBox 5">
            <a:extLst>
              <a:ext uri="{FF2B5EF4-FFF2-40B4-BE49-F238E27FC236}">
                <a16:creationId xmlns:a16="http://schemas.microsoft.com/office/drawing/2014/main" id="{E147D230-5A52-5F25-E288-C609ED908311}"/>
              </a:ext>
            </a:extLst>
          </p:cNvPr>
          <p:cNvSpPr txBox="1"/>
          <p:nvPr/>
        </p:nvSpPr>
        <p:spPr>
          <a:xfrm>
            <a:off x="530054" y="5136959"/>
            <a:ext cx="10227593" cy="1569660"/>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7d.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Heat the mixture</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Ethanol will vaporise first (as it has the lower boiling point)</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Then condense/cool</a:t>
            </a:r>
            <a:endParaRPr lang="en-US" sz="2400" b="1" baseline="-25000"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2206871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8AF8D2-C29A-F0FD-7628-107093AE5CB3}"/>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6EF03E74-37DE-9265-85F5-31BB511B6BE2}"/>
              </a:ext>
            </a:extLst>
          </p:cNvPr>
          <p:cNvSpPr txBox="1"/>
          <p:nvPr/>
        </p:nvSpPr>
        <p:spPr>
          <a:xfrm>
            <a:off x="467300" y="753218"/>
            <a:ext cx="11007524" cy="1569660"/>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7e.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Land may be used to grow crops for biofuel production rather than food crops</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This could decrease food security</a:t>
            </a:r>
            <a:endParaRPr lang="en-US" sz="2400" b="1" baseline="-25000" dirty="0">
              <a:solidFill>
                <a:schemeClr val="accent1"/>
              </a:solidFill>
              <a:latin typeface="Century Gothic" panose="020B0502020202020204" pitchFamily="34" charset="0"/>
            </a:endParaRPr>
          </a:p>
        </p:txBody>
      </p:sp>
      <p:sp>
        <p:nvSpPr>
          <p:cNvPr id="4" name="TextBox 3">
            <a:extLst>
              <a:ext uri="{FF2B5EF4-FFF2-40B4-BE49-F238E27FC236}">
                <a16:creationId xmlns:a16="http://schemas.microsoft.com/office/drawing/2014/main" id="{71442EC3-F9A1-5A0C-520C-1403B83A739D}"/>
              </a:ext>
            </a:extLst>
          </p:cNvPr>
          <p:cNvSpPr txBox="1"/>
          <p:nvPr/>
        </p:nvSpPr>
        <p:spPr>
          <a:xfrm>
            <a:off x="521089" y="2384798"/>
            <a:ext cx="10899946" cy="1569660"/>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7f.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Burning ethanol still produces carbon dioxide (like burning fossil fuels)</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but carbon dioxide is taken in while the crops for biofuels are growing</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So net carbon dioxide emissions are lower</a:t>
            </a:r>
          </a:p>
        </p:txBody>
      </p:sp>
      <p:sp>
        <p:nvSpPr>
          <p:cNvPr id="5" name="TextBox 4">
            <a:extLst>
              <a:ext uri="{FF2B5EF4-FFF2-40B4-BE49-F238E27FC236}">
                <a16:creationId xmlns:a16="http://schemas.microsoft.com/office/drawing/2014/main" id="{D65AE33C-6747-E469-6BDC-D3098E5E620E}"/>
              </a:ext>
            </a:extLst>
          </p:cNvPr>
          <p:cNvSpPr txBox="1"/>
          <p:nvPr/>
        </p:nvSpPr>
        <p:spPr>
          <a:xfrm>
            <a:off x="556946" y="3998442"/>
            <a:ext cx="10075195" cy="1200329"/>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7gi.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Limewater would turn cloudy</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because the other product of fermentation is carbon dioxide</a:t>
            </a:r>
            <a:endParaRPr lang="en-US" sz="2400" b="1" baseline="-25000" dirty="0">
              <a:solidFill>
                <a:schemeClr val="accent1"/>
              </a:solidFill>
              <a:latin typeface="Century Gothic" panose="020B0502020202020204" pitchFamily="34" charset="0"/>
            </a:endParaRPr>
          </a:p>
        </p:txBody>
      </p:sp>
      <p:sp>
        <p:nvSpPr>
          <p:cNvPr id="6" name="TextBox 5">
            <a:extLst>
              <a:ext uri="{FF2B5EF4-FFF2-40B4-BE49-F238E27FC236}">
                <a16:creationId xmlns:a16="http://schemas.microsoft.com/office/drawing/2014/main" id="{EC32DD1B-1E7C-B52D-C7D5-8AF683BD81B9}"/>
              </a:ext>
            </a:extLst>
          </p:cNvPr>
          <p:cNvSpPr txBox="1"/>
          <p:nvPr/>
        </p:nvSpPr>
        <p:spPr>
          <a:xfrm>
            <a:off x="574878" y="5289362"/>
            <a:ext cx="10989594" cy="1569660"/>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7gii. </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Using filtration</a:t>
            </a:r>
          </a:p>
          <a:p>
            <a:pPr marL="342900" indent="-342900">
              <a:buFont typeface="Arial" panose="020B0604020202020204" pitchFamily="34" charset="0"/>
              <a:buChar char="•"/>
            </a:pPr>
            <a:r>
              <a:rPr lang="en-US" sz="2400" b="1" dirty="0">
                <a:solidFill>
                  <a:schemeClr val="accent1"/>
                </a:solidFill>
                <a:latin typeface="Century Gothic" panose="020B0502020202020204" pitchFamily="34" charset="0"/>
              </a:rPr>
              <a:t>The solid yeast would not pass through filter paper, but the solution/liquid would</a:t>
            </a:r>
          </a:p>
        </p:txBody>
      </p:sp>
    </p:spTree>
    <p:extLst>
      <p:ext uri="{BB962C8B-B14F-4D97-AF65-F5344CB8AC3E}">
        <p14:creationId xmlns:p14="http://schemas.microsoft.com/office/powerpoint/2010/main" val="1280973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7B405D-A9CF-0AC9-7B5C-FA4B5B288EA8}"/>
              </a:ext>
            </a:extLst>
          </p:cNvPr>
          <p:cNvSpPr>
            <a:spLocks noGrp="1"/>
          </p:cNvSpPr>
          <p:nvPr>
            <p:ph type="title"/>
          </p:nvPr>
        </p:nvSpPr>
        <p:spPr/>
        <p:txBody>
          <a:bodyPr/>
          <a:lstStyle/>
          <a:p>
            <a:r>
              <a:rPr lang="en-GB" dirty="0">
                <a:latin typeface="Century Gothic" panose="020B0502020202020204" pitchFamily="34" charset="0"/>
              </a:rPr>
              <a:t>Answers</a:t>
            </a:r>
          </a:p>
        </p:txBody>
      </p:sp>
      <p:sp>
        <p:nvSpPr>
          <p:cNvPr id="3" name="TextBox 2">
            <a:extLst>
              <a:ext uri="{FF2B5EF4-FFF2-40B4-BE49-F238E27FC236}">
                <a16:creationId xmlns:a16="http://schemas.microsoft.com/office/drawing/2014/main" id="{72F6357B-A001-660A-9646-C0751C8E5291}"/>
              </a:ext>
            </a:extLst>
          </p:cNvPr>
          <p:cNvSpPr txBox="1"/>
          <p:nvPr/>
        </p:nvSpPr>
        <p:spPr>
          <a:xfrm>
            <a:off x="413512" y="789077"/>
            <a:ext cx="1863523"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8a. Yeast</a:t>
            </a:r>
            <a:endParaRPr lang="en-US" sz="2400" b="1" baseline="-25000" dirty="0">
              <a:solidFill>
                <a:schemeClr val="accent1"/>
              </a:solidFill>
              <a:latin typeface="Century Gothic" panose="020B0502020202020204" pitchFamily="34" charset="0"/>
            </a:endParaRPr>
          </a:p>
        </p:txBody>
      </p:sp>
      <p:sp>
        <p:nvSpPr>
          <p:cNvPr id="4" name="TextBox 3">
            <a:extLst>
              <a:ext uri="{FF2B5EF4-FFF2-40B4-BE49-F238E27FC236}">
                <a16:creationId xmlns:a16="http://schemas.microsoft.com/office/drawing/2014/main" id="{7C164DBD-1E0D-BB7F-A115-5E8434519AF7}"/>
              </a:ext>
            </a:extLst>
          </p:cNvPr>
          <p:cNvSpPr txBox="1"/>
          <p:nvPr/>
        </p:nvSpPr>
        <p:spPr>
          <a:xfrm>
            <a:off x="422476" y="1246277"/>
            <a:ext cx="10084159"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8b. A biological catalyst (which speeds up a chemical reaction without being used up). </a:t>
            </a:r>
            <a:endParaRPr lang="en-US" sz="2400" b="1" baseline="-25000" dirty="0">
              <a:solidFill>
                <a:schemeClr val="accent1"/>
              </a:solidFill>
              <a:latin typeface="Century Gothic" panose="020B0502020202020204" pitchFamily="34" charset="0"/>
            </a:endParaRPr>
          </a:p>
        </p:txBody>
      </p:sp>
      <p:sp>
        <p:nvSpPr>
          <p:cNvPr id="5" name="TextBox 4">
            <a:extLst>
              <a:ext uri="{FF2B5EF4-FFF2-40B4-BE49-F238E27FC236}">
                <a16:creationId xmlns:a16="http://schemas.microsoft.com/office/drawing/2014/main" id="{1EDFDE44-A6ED-FDF0-2F97-A26568406DC4}"/>
              </a:ext>
            </a:extLst>
          </p:cNvPr>
          <p:cNvSpPr txBox="1"/>
          <p:nvPr/>
        </p:nvSpPr>
        <p:spPr>
          <a:xfrm>
            <a:off x="440406" y="2071030"/>
            <a:ext cx="10873053"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8c. Enzymes are specific to substrates as their active sites are complementary like a lock and a key.</a:t>
            </a:r>
            <a:endParaRPr lang="en-US" sz="2400" b="1" baseline="-25000" dirty="0">
              <a:solidFill>
                <a:schemeClr val="accent1"/>
              </a:solidFill>
              <a:latin typeface="Century Gothic" panose="020B0502020202020204" pitchFamily="34" charset="0"/>
            </a:endParaRPr>
          </a:p>
        </p:txBody>
      </p:sp>
      <p:sp>
        <p:nvSpPr>
          <p:cNvPr id="6" name="TextBox 5">
            <a:extLst>
              <a:ext uri="{FF2B5EF4-FFF2-40B4-BE49-F238E27FC236}">
                <a16:creationId xmlns:a16="http://schemas.microsoft.com/office/drawing/2014/main" id="{9B4842F9-52D2-5C95-0187-9A67391C2BD8}"/>
              </a:ext>
            </a:extLst>
          </p:cNvPr>
          <p:cNvSpPr txBox="1"/>
          <p:nvPr/>
        </p:nvSpPr>
        <p:spPr>
          <a:xfrm>
            <a:off x="458336" y="3021289"/>
            <a:ext cx="9617993" cy="461665"/>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8d. The temperature at which the enzyme works best.</a:t>
            </a:r>
            <a:endParaRPr lang="en-US" sz="2400" b="1" baseline="-25000" dirty="0">
              <a:solidFill>
                <a:schemeClr val="accent1"/>
              </a:solidFill>
              <a:latin typeface="Century Gothic" panose="020B0502020202020204" pitchFamily="34" charset="0"/>
            </a:endParaRPr>
          </a:p>
        </p:txBody>
      </p:sp>
      <p:sp>
        <p:nvSpPr>
          <p:cNvPr id="7" name="TextBox 6">
            <a:extLst>
              <a:ext uri="{FF2B5EF4-FFF2-40B4-BE49-F238E27FC236}">
                <a16:creationId xmlns:a16="http://schemas.microsoft.com/office/drawing/2014/main" id="{BA0021A3-2351-E25D-5CF7-0ED292202454}"/>
              </a:ext>
            </a:extLst>
          </p:cNvPr>
          <p:cNvSpPr txBox="1"/>
          <p:nvPr/>
        </p:nvSpPr>
        <p:spPr>
          <a:xfrm>
            <a:off x="458336" y="3577101"/>
            <a:ext cx="9420770" cy="830997"/>
          </a:xfrm>
          <a:prstGeom prst="rect">
            <a:avLst/>
          </a:prstGeom>
          <a:noFill/>
        </p:spPr>
        <p:txBody>
          <a:bodyPr wrap="square">
            <a:spAutoFit/>
          </a:bodyPr>
          <a:lstStyle/>
          <a:p>
            <a:r>
              <a:rPr lang="en-US" sz="2400" b="1" dirty="0">
                <a:solidFill>
                  <a:schemeClr val="accent1"/>
                </a:solidFill>
                <a:latin typeface="Century Gothic" panose="020B0502020202020204" pitchFamily="34" charset="0"/>
              </a:rPr>
              <a:t>8e. Enzymes can become denatured, and their active site can no longer fit with the substrate.</a:t>
            </a:r>
            <a:endParaRPr lang="en-US" sz="2400" b="1" baseline="-25000"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2240730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312B80-6F91-F846-B16D-491D27C6968A}"/>
              </a:ext>
            </a:extLst>
          </p:cNvPr>
          <p:cNvSpPr>
            <a:spLocks noGrp="1"/>
          </p:cNvSpPr>
          <p:nvPr>
            <p:ph type="title"/>
          </p:nvPr>
        </p:nvSpPr>
        <p:spPr/>
        <p:txBody>
          <a:bodyPr/>
          <a:lstStyle/>
          <a:p>
            <a:r>
              <a:rPr lang="en-US" dirty="0">
                <a:latin typeface="Century Gothic" panose="020B0502020202020204" pitchFamily="34" charset="0"/>
              </a:rPr>
              <a:t>Answer the questions below.</a:t>
            </a:r>
          </a:p>
        </p:txBody>
      </p:sp>
      <p:sp>
        <p:nvSpPr>
          <p:cNvPr id="3" name="TextBox 2">
            <a:extLst>
              <a:ext uri="{FF2B5EF4-FFF2-40B4-BE49-F238E27FC236}">
                <a16:creationId xmlns:a16="http://schemas.microsoft.com/office/drawing/2014/main" id="{BE4F3523-268C-D64A-BE91-11249F4811AA}"/>
              </a:ext>
            </a:extLst>
          </p:cNvPr>
          <p:cNvSpPr txBox="1"/>
          <p:nvPr/>
        </p:nvSpPr>
        <p:spPr>
          <a:xfrm>
            <a:off x="482850" y="815568"/>
            <a:ext cx="11004300" cy="1569660"/>
          </a:xfrm>
          <a:prstGeom prst="rect">
            <a:avLst/>
          </a:prstGeom>
          <a:noFill/>
        </p:spPr>
        <p:txBody>
          <a:bodyPr wrap="square" rtlCol="0">
            <a:spAutoFit/>
          </a:bodyPr>
          <a:lstStyle/>
          <a:p>
            <a:pPr marL="457200" marR="0" lvl="0" indent="-457200" algn="l" rtl="0">
              <a:spcBef>
                <a:spcPts val="0"/>
              </a:spcBef>
              <a:spcAft>
                <a:spcPts val="0"/>
              </a:spcAft>
              <a:buClr>
                <a:schemeClr val="dk1"/>
              </a:buClr>
              <a:buSzPts val="2400"/>
              <a:buFont typeface="Calibri"/>
              <a:buAutoNum type="arabicPeriod"/>
            </a:pPr>
            <a:r>
              <a:rPr lang="en-GB" sz="2400" dirty="0">
                <a:solidFill>
                  <a:schemeClr val="dk1"/>
                </a:solidFill>
                <a:latin typeface="Century Gothic"/>
                <a:ea typeface="Century Gothic"/>
                <a:cs typeface="Century Gothic"/>
                <a:sym typeface="Century Gothic"/>
              </a:rPr>
              <a:t>Choose the word equation for fermentation.</a:t>
            </a:r>
            <a:endParaRPr lang="en-GB" sz="2400" dirty="0"/>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A. Glucose → lactic acid</a:t>
            </a:r>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B. Glucose → ethanol + carbon dioxide</a:t>
            </a:r>
            <a:endParaRPr lang="en-GB" sz="2400" dirty="0"/>
          </a:p>
          <a:p>
            <a:pPr marL="914400" lvl="1" indent="-457200">
              <a:buClr>
                <a:schemeClr val="dk1"/>
              </a:buClr>
              <a:buSzPts val="2400"/>
              <a:buFont typeface="Noto Sans Symbols"/>
              <a:buChar char="❑"/>
            </a:pPr>
            <a:r>
              <a:rPr lang="en-GB" sz="2400" dirty="0">
                <a:solidFill>
                  <a:schemeClr val="dk1"/>
                </a:solidFill>
                <a:latin typeface="Century Gothic"/>
                <a:ea typeface="Century Gothic"/>
                <a:cs typeface="Century Gothic"/>
                <a:sym typeface="Century Gothic"/>
              </a:rPr>
              <a:t>C. Glucose + ethanol → carbon dioxide</a:t>
            </a:r>
          </a:p>
        </p:txBody>
      </p:sp>
      <p:sp>
        <p:nvSpPr>
          <p:cNvPr id="4" name="TextBox 3">
            <a:extLst>
              <a:ext uri="{FF2B5EF4-FFF2-40B4-BE49-F238E27FC236}">
                <a16:creationId xmlns:a16="http://schemas.microsoft.com/office/drawing/2014/main" id="{49D9FD6F-2370-714D-B4BC-9DA02B16D063}"/>
              </a:ext>
            </a:extLst>
          </p:cNvPr>
          <p:cNvSpPr txBox="1"/>
          <p:nvPr/>
        </p:nvSpPr>
        <p:spPr>
          <a:xfrm>
            <a:off x="484591" y="2550685"/>
            <a:ext cx="11017760" cy="1569660"/>
          </a:xfrm>
          <a:prstGeom prst="rect">
            <a:avLst/>
          </a:prstGeom>
          <a:noFill/>
        </p:spPr>
        <p:txBody>
          <a:bodyPr wrap="square" rtlCol="0">
            <a:spAutoFit/>
          </a:bodyPr>
          <a:lstStyle/>
          <a:p>
            <a:pPr marL="457200" indent="-457200">
              <a:buFont typeface="+mj-lt"/>
              <a:buAutoNum type="arabicPeriod" startAt="2"/>
            </a:pPr>
            <a:r>
              <a:rPr lang="en-GB" sz="2400" dirty="0">
                <a:latin typeface="Century Gothic" panose="020B0502020202020204" pitchFamily="34" charset="0"/>
              </a:rPr>
              <a:t>Why should fermentation take place at a warm temperature?</a:t>
            </a:r>
          </a:p>
          <a:p>
            <a:pPr marL="914400" lvl="1" indent="-457200">
              <a:buFont typeface="Wingdings" pitchFamily="2" charset="2"/>
              <a:buChar char="q"/>
            </a:pPr>
            <a:r>
              <a:rPr lang="en-GB" sz="2400" dirty="0">
                <a:latin typeface="Century Gothic" panose="020B0502020202020204" pitchFamily="34" charset="0"/>
              </a:rPr>
              <a:t>A. So the reaction does not happen too quickly</a:t>
            </a:r>
            <a:endParaRPr lang="en-GB" sz="2400" baseline="-25000" dirty="0">
              <a:latin typeface="Century Gothic" panose="020B0502020202020204" pitchFamily="34" charset="0"/>
            </a:endParaRPr>
          </a:p>
          <a:p>
            <a:pPr marL="914400" lvl="1" indent="-457200">
              <a:buFont typeface="Wingdings" pitchFamily="2" charset="2"/>
              <a:buChar char="q"/>
            </a:pPr>
            <a:r>
              <a:rPr lang="en-GB" sz="2400" dirty="0">
                <a:latin typeface="Century Gothic" panose="020B0502020202020204" pitchFamily="34" charset="0"/>
              </a:rPr>
              <a:t>B. So the enzymes in yeast are not denatured</a:t>
            </a:r>
            <a:endParaRPr lang="en-GB" sz="2400" baseline="-25000" dirty="0">
              <a:latin typeface="Century Gothic" panose="020B0502020202020204" pitchFamily="34" charset="0"/>
            </a:endParaRPr>
          </a:p>
          <a:p>
            <a:pPr marL="914400" lvl="1" indent="-457200">
              <a:buFont typeface="Wingdings" pitchFamily="2" charset="2"/>
              <a:buChar char="q"/>
            </a:pPr>
            <a:r>
              <a:rPr lang="en-GB" sz="2400" dirty="0">
                <a:latin typeface="Century Gothic" panose="020B0502020202020204" pitchFamily="34" charset="0"/>
              </a:rPr>
              <a:t>C. So the ethanol can be evaporated</a:t>
            </a:r>
            <a:endParaRPr lang="en-GB" sz="2400" baseline="-25000" dirty="0">
              <a:latin typeface="Century Gothic" panose="020B0502020202020204" pitchFamily="34" charset="0"/>
            </a:endParaRPr>
          </a:p>
        </p:txBody>
      </p:sp>
      <p:sp>
        <p:nvSpPr>
          <p:cNvPr id="5" name="TextBox 4">
            <a:extLst>
              <a:ext uri="{FF2B5EF4-FFF2-40B4-BE49-F238E27FC236}">
                <a16:creationId xmlns:a16="http://schemas.microsoft.com/office/drawing/2014/main" id="{FA56AB9A-831D-8048-BB27-E49EAE012180}"/>
              </a:ext>
            </a:extLst>
          </p:cNvPr>
          <p:cNvSpPr txBox="1"/>
          <p:nvPr/>
        </p:nvSpPr>
        <p:spPr>
          <a:xfrm>
            <a:off x="464687" y="4559163"/>
            <a:ext cx="11183973" cy="1938992"/>
          </a:xfrm>
          <a:prstGeom prst="rect">
            <a:avLst/>
          </a:prstGeom>
          <a:noFill/>
        </p:spPr>
        <p:txBody>
          <a:bodyPr wrap="square" rtlCol="0">
            <a:spAutoFit/>
          </a:bodyPr>
          <a:lstStyle/>
          <a:p>
            <a:pPr marL="457200" indent="-457200">
              <a:buFont typeface="+mj-lt"/>
              <a:buAutoNum type="arabicPeriod" startAt="3"/>
            </a:pPr>
            <a:r>
              <a:rPr lang="en-GB" sz="2400" dirty="0">
                <a:latin typeface="Century Gothic" panose="020B0502020202020204" pitchFamily="34" charset="0"/>
              </a:rPr>
              <a:t>What is a disadvantage of producing ethanol by fermentation?</a:t>
            </a:r>
          </a:p>
          <a:p>
            <a:pPr marL="914400" lvl="1" indent="-457200">
              <a:buFont typeface="Wingdings" pitchFamily="2" charset="2"/>
              <a:buChar char="q"/>
            </a:pPr>
            <a:r>
              <a:rPr lang="en-GB" sz="2400" dirty="0">
                <a:latin typeface="Century Gothic" panose="020B0502020202020204" pitchFamily="34" charset="0"/>
              </a:rPr>
              <a:t>A. It is a very quick process</a:t>
            </a:r>
          </a:p>
          <a:p>
            <a:pPr marL="914400" lvl="1" indent="-457200">
              <a:buFont typeface="Wingdings" pitchFamily="2" charset="2"/>
              <a:buChar char="q"/>
            </a:pPr>
            <a:r>
              <a:rPr lang="en-GB" sz="2400" dirty="0">
                <a:latin typeface="Century Gothic" panose="020B0502020202020204" pitchFamily="34" charset="0"/>
              </a:rPr>
              <a:t>B. It can take days or weeks</a:t>
            </a:r>
          </a:p>
          <a:p>
            <a:pPr marL="914400" lvl="1" indent="-457200">
              <a:buFont typeface="Wingdings" pitchFamily="2" charset="2"/>
              <a:buChar char="q"/>
            </a:pPr>
            <a:r>
              <a:rPr lang="en-GB" sz="2400" dirty="0">
                <a:latin typeface="Century Gothic" panose="020B0502020202020204" pitchFamily="34" charset="0"/>
              </a:rPr>
              <a:t>C. It does not require much energy</a:t>
            </a:r>
          </a:p>
          <a:p>
            <a:pPr marL="914400" lvl="1" indent="-457200">
              <a:buFont typeface="Wingdings" pitchFamily="2" charset="2"/>
              <a:buChar char="q"/>
            </a:pPr>
            <a:endParaRPr lang="en-GB" sz="2400" dirty="0">
              <a:latin typeface="Century Gothic" panose="020B0502020202020204" pitchFamily="34" charset="0"/>
            </a:endParaRPr>
          </a:p>
        </p:txBody>
      </p:sp>
      <p:sp>
        <p:nvSpPr>
          <p:cNvPr id="6" name="TextBox 5">
            <a:extLst>
              <a:ext uri="{FF2B5EF4-FFF2-40B4-BE49-F238E27FC236}">
                <a16:creationId xmlns:a16="http://schemas.microsoft.com/office/drawing/2014/main" id="{414A8B36-6BDF-BE4B-8892-9B947E7C3878}"/>
              </a:ext>
            </a:extLst>
          </p:cNvPr>
          <p:cNvSpPr txBox="1"/>
          <p:nvPr/>
        </p:nvSpPr>
        <p:spPr>
          <a:xfrm>
            <a:off x="930300" y="1340272"/>
            <a:ext cx="475167" cy="646331"/>
          </a:xfrm>
          <a:prstGeom prst="rect">
            <a:avLst/>
          </a:prstGeom>
          <a:noFill/>
        </p:spPr>
        <p:txBody>
          <a:bodyPr wrap="square" rtlCol="0">
            <a:spAutoFit/>
          </a:bodyPr>
          <a:lstStyle/>
          <a:p>
            <a:r>
              <a:rPr lang="en-GB" sz="3600" b="1" dirty="0">
                <a:solidFill>
                  <a:srgbClr val="0070C0"/>
                </a:solidFill>
              </a:rPr>
              <a:t>✓</a:t>
            </a:r>
          </a:p>
        </p:txBody>
      </p:sp>
      <p:sp>
        <p:nvSpPr>
          <p:cNvPr id="7" name="TextBox 6">
            <a:extLst>
              <a:ext uri="{FF2B5EF4-FFF2-40B4-BE49-F238E27FC236}">
                <a16:creationId xmlns:a16="http://schemas.microsoft.com/office/drawing/2014/main" id="{35D929A0-231D-1240-9D4E-D34941075FB6}"/>
              </a:ext>
            </a:extLst>
          </p:cNvPr>
          <p:cNvSpPr txBox="1"/>
          <p:nvPr/>
        </p:nvSpPr>
        <p:spPr>
          <a:xfrm>
            <a:off x="949818" y="3103565"/>
            <a:ext cx="530915" cy="646331"/>
          </a:xfrm>
          <a:prstGeom prst="rect">
            <a:avLst/>
          </a:prstGeom>
          <a:noFill/>
        </p:spPr>
        <p:txBody>
          <a:bodyPr wrap="none" rtlCol="0">
            <a:spAutoFit/>
          </a:bodyPr>
          <a:lstStyle/>
          <a:p>
            <a:r>
              <a:rPr lang="en-GB" sz="3600" b="1" dirty="0">
                <a:solidFill>
                  <a:srgbClr val="0070C0"/>
                </a:solidFill>
              </a:rPr>
              <a:t>✓</a:t>
            </a:r>
          </a:p>
        </p:txBody>
      </p:sp>
      <p:sp>
        <p:nvSpPr>
          <p:cNvPr id="8" name="TextBox 7">
            <a:extLst>
              <a:ext uri="{FF2B5EF4-FFF2-40B4-BE49-F238E27FC236}">
                <a16:creationId xmlns:a16="http://schemas.microsoft.com/office/drawing/2014/main" id="{2D665B36-599A-0A4B-82CC-E13599829A11}"/>
              </a:ext>
            </a:extLst>
          </p:cNvPr>
          <p:cNvSpPr txBox="1"/>
          <p:nvPr/>
        </p:nvSpPr>
        <p:spPr>
          <a:xfrm>
            <a:off x="910186" y="5112254"/>
            <a:ext cx="530915" cy="646331"/>
          </a:xfrm>
          <a:prstGeom prst="rect">
            <a:avLst/>
          </a:prstGeom>
          <a:noFill/>
        </p:spPr>
        <p:txBody>
          <a:bodyPr wrap="none" rtlCol="0">
            <a:spAutoFit/>
          </a:bodyPr>
          <a:lstStyle/>
          <a:p>
            <a:r>
              <a:rPr lang="en-GB" sz="3600" b="1" dirty="0">
                <a:solidFill>
                  <a:srgbClr val="0070C0"/>
                </a:solidFill>
              </a:rPr>
              <a:t>✓</a:t>
            </a:r>
          </a:p>
        </p:txBody>
      </p:sp>
    </p:spTree>
    <p:extLst>
      <p:ext uri="{BB962C8B-B14F-4D97-AF65-F5344CB8AC3E}">
        <p14:creationId xmlns:p14="http://schemas.microsoft.com/office/powerpoint/2010/main" val="12243447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dirty="0">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3312633616"/>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C5.1.8</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dirty="0">
                          <a:latin typeface="Century Gothic" panose="020B0502020202020204" pitchFamily="34" charset="0"/>
                        </a:rPr>
                        <a:t>What was good about this lesson?</a:t>
                      </a:r>
                    </a:p>
                  </a:txBody>
                  <a:tcPr/>
                </a:tc>
                <a:tc>
                  <a:txBody>
                    <a:bodyPr/>
                    <a:lstStyle/>
                    <a:p>
                      <a:r>
                        <a:rPr lang="en-US" dirty="0">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dirty="0">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dirty="0">
                <a:latin typeface="Century Gothic" panose="020B0502020202020204" pitchFamily="34" charset="0"/>
              </a:rPr>
              <a:t>or by emailing </a:t>
            </a:r>
            <a:r>
              <a:rPr lang="en-US" sz="2400" dirty="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dirty="0">
              <a:solidFill>
                <a:schemeClr val="accent1"/>
              </a:solidFill>
              <a:latin typeface="Century Gothic" panose="020B0502020202020204" pitchFamily="34" charset="0"/>
            </a:endParaRPr>
          </a:p>
          <a:p>
            <a:r>
              <a:rPr lang="en-US" sz="2400" dirty="0">
                <a:latin typeface="Century Gothic" panose="020B0502020202020204" pitchFamily="34" charset="0"/>
              </a:rPr>
              <a:t>Thank you!</a:t>
            </a:r>
          </a:p>
        </p:txBody>
      </p:sp>
    </p:spTree>
    <p:extLst>
      <p:ext uri="{BB962C8B-B14F-4D97-AF65-F5344CB8AC3E}">
        <p14:creationId xmlns:p14="http://schemas.microsoft.com/office/powerpoint/2010/main" val="3380038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75476" y="317643"/>
            <a:ext cx="11670749" cy="326239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by Fermentation</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Do Now: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Arial"/>
              <a:ea typeface="Arial"/>
              <a:cs typeface="Arial"/>
              <a:sym typeface="Arial"/>
            </a:endParaRP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Name the alcohol that contains two carbon atoms.</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State the functional group of the alcohols.</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why alkenes are described as unsaturated.</a:t>
            </a:r>
          </a:p>
          <a:p>
            <a:pPr marL="457200" marR="0" lvl="0" indent="-457200" algn="l" rtl="0">
              <a:lnSpc>
                <a:spcPct val="100000"/>
              </a:lnSpc>
              <a:spcBef>
                <a:spcPts val="0"/>
              </a:spcBef>
              <a:spcAft>
                <a:spcPts val="0"/>
              </a:spcAft>
              <a:buClr>
                <a:schemeClr val="dk1"/>
              </a:buClr>
              <a:buSzPts val="2400"/>
              <a:buAutoNum type="arabicPeriod"/>
            </a:pPr>
            <a:r>
              <a:rPr lang="en-GB" sz="2400" dirty="0">
                <a:solidFill>
                  <a:schemeClr val="dk1"/>
                </a:solidFill>
                <a:latin typeface="Century Gothic"/>
                <a:ea typeface="Century Gothic"/>
                <a:cs typeface="Century Gothic"/>
                <a:sym typeface="Century Gothic"/>
              </a:rPr>
              <a:t>Explain what is meant by the term anaerobic. </a:t>
            </a:r>
          </a:p>
          <a:p>
            <a:pPr marL="457200" indent="-457200">
              <a:buClr>
                <a:schemeClr val="dk1"/>
              </a:buClr>
              <a:buSzPts val="2400"/>
              <a:buFontTx/>
              <a:buAutoNum type="arabicPeriod"/>
            </a:pPr>
            <a:r>
              <a:rPr lang="en-GB" sz="2400" dirty="0">
                <a:solidFill>
                  <a:schemeClr val="dk1"/>
                </a:solidFill>
                <a:latin typeface="Century Gothic"/>
                <a:ea typeface="Century Gothic"/>
                <a:cs typeface="Century Gothic"/>
                <a:sym typeface="Century Gothic"/>
              </a:rPr>
              <a:t>Name the process that takes place in cells to release energy.</a:t>
            </a:r>
          </a:p>
        </p:txBody>
      </p:sp>
      <p:pic>
        <p:nvPicPr>
          <p:cNvPr id="2" name="Picture 1" descr="Icon&#10;&#10;Description automatically generated">
            <a:extLst>
              <a:ext uri="{FF2B5EF4-FFF2-40B4-BE49-F238E27FC236}">
                <a16:creationId xmlns:a16="http://schemas.microsoft.com/office/drawing/2014/main" id="{9F730F70-0749-FF01-10E6-FE417796D5B5}"/>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sp>
        <p:nvSpPr>
          <p:cNvPr id="5" name="TextBox 4">
            <a:extLst>
              <a:ext uri="{FF2B5EF4-FFF2-40B4-BE49-F238E27FC236}">
                <a16:creationId xmlns:a16="http://schemas.microsoft.com/office/drawing/2014/main" id="{FFF15974-89A5-6401-2CE3-323AA5D1A266}"/>
              </a:ext>
            </a:extLst>
          </p:cNvPr>
          <p:cNvSpPr txBox="1"/>
          <p:nvPr/>
        </p:nvSpPr>
        <p:spPr>
          <a:xfrm>
            <a:off x="442290" y="4163921"/>
            <a:ext cx="10685056" cy="1569660"/>
          </a:xfrm>
          <a:prstGeom prst="rect">
            <a:avLst/>
          </a:prstGeom>
          <a:noFill/>
        </p:spPr>
        <p:txBody>
          <a:bodyPr wrap="square">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dirty="0">
                <a:solidFill>
                  <a:schemeClr val="dk1"/>
                </a:solidFill>
                <a:latin typeface="Century Gothic"/>
                <a:ea typeface="Century Gothic"/>
                <a:cs typeface="Century Gothic"/>
                <a:sym typeface="Century Gothic"/>
              </a:rPr>
              <a:t>Drill:</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State the chemical formula of ethanol. </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Compare the structures of ethene and ethanol. </a:t>
            </a:r>
          </a:p>
          <a:p>
            <a:pPr marL="457200" indent="-457200">
              <a:buClr>
                <a:schemeClr val="dk1"/>
              </a:buClr>
              <a:buSzPts val="2400"/>
              <a:buFontTx/>
              <a:buAutoNum type="arabicPeriod"/>
            </a:pPr>
            <a:r>
              <a:rPr lang="en-US" sz="2400" dirty="0">
                <a:solidFill>
                  <a:schemeClr val="dk1"/>
                </a:solidFill>
                <a:latin typeface="Century Gothic"/>
                <a:ea typeface="Century Gothic"/>
                <a:cs typeface="Century Gothic"/>
                <a:sym typeface="Century Gothic"/>
              </a:rPr>
              <a:t>Give a use of ethanol. </a:t>
            </a:r>
          </a:p>
        </p:txBody>
      </p:sp>
    </p:spTree>
    <p:extLst>
      <p:ext uri="{BB962C8B-B14F-4D97-AF65-F5344CB8AC3E}">
        <p14:creationId xmlns:p14="http://schemas.microsoft.com/office/powerpoint/2010/main" val="33304007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 name="Google Shape;100;p1">
            <a:extLst>
              <a:ext uri="{FF2B5EF4-FFF2-40B4-BE49-F238E27FC236}">
                <a16:creationId xmlns:a16="http://schemas.microsoft.com/office/drawing/2014/main" id="{A3F4895E-1D02-224B-8268-6EB01190633F}"/>
              </a:ext>
            </a:extLst>
          </p:cNvPr>
          <p:cNvSpPr txBox="1"/>
          <p:nvPr/>
        </p:nvSpPr>
        <p:spPr>
          <a:xfrm>
            <a:off x="355599" y="297765"/>
            <a:ext cx="11184760" cy="384716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u="sng" dirty="0">
                <a:solidFill>
                  <a:schemeClr val="dk1"/>
                </a:solidFill>
                <a:latin typeface="Century Gothic"/>
                <a:ea typeface="Century Gothic"/>
                <a:cs typeface="Century Gothic"/>
                <a:sym typeface="Century Gothic"/>
              </a:rPr>
              <a:t>Taking it Further: Producing Ethanol by Fermentation</a:t>
            </a:r>
            <a:endParaRPr lang="en-GB" sz="2400" b="1" i="0" u="sng" strike="noStrike" cap="none"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endParaRPr lang="en-GB" sz="2400" b="1" dirty="0">
              <a:solidFill>
                <a:schemeClr val="dk1"/>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Read Now:</a:t>
            </a:r>
          </a:p>
          <a:p>
            <a:pPr marL="0" marR="0" lvl="0" indent="0" algn="l" rtl="0">
              <a:lnSpc>
                <a:spcPct val="100000"/>
              </a:lnSpc>
              <a:spcBef>
                <a:spcPts val="0"/>
              </a:spcBef>
              <a:spcAft>
                <a:spcPts val="0"/>
              </a:spcAft>
              <a:buClr>
                <a:srgbClr val="000000"/>
              </a:buClr>
              <a:buSzPts val="2400"/>
              <a:buFont typeface="Arial"/>
              <a:buNone/>
            </a:pPr>
            <a:endParaRPr lang="en-GB" sz="1200" b="1" dirty="0">
              <a:solidFill>
                <a:schemeClr val="dk1"/>
              </a:solidFill>
              <a:latin typeface="Century Gothic"/>
              <a:ea typeface="Century Gothic"/>
              <a:cs typeface="Century Gothic"/>
              <a:sym typeface="Century Gothic"/>
            </a:endParaRPr>
          </a:p>
          <a:p>
            <a:pPr lvl="0" algn="just">
              <a:buClr>
                <a:srgbClr val="000000"/>
              </a:buClr>
              <a:buSzPts val="2400"/>
            </a:pPr>
            <a:r>
              <a:rPr lang="en-GB" sz="2000" dirty="0">
                <a:solidFill>
                  <a:schemeClr val="dk1"/>
                </a:solidFill>
                <a:latin typeface="Century Gothic"/>
                <a:ea typeface="Arial"/>
                <a:cs typeface="Arial"/>
                <a:sym typeface="Century Gothic"/>
              </a:rPr>
              <a:t>Fermentation is an anaerobic chemical process because takes place in the absence of oxygen. It is used to make many products for humans, including bread and alcoholic drinks. It has also now been suggested that eating fermented foods, such as kimchi or kombucha, can have a beneficial effect on gut health. Foods that have been fermented have started to undergo breakdown by microorganisms such as yeast or bacteria, which produces products that give the food a different flavour. Gut microbiologists suggest that eating fermented food, which contain cultures of different microorganisms, can increase the gut biodiversity and provide health benefits. </a:t>
            </a:r>
            <a:endParaRPr lang="en-GB" sz="2400" dirty="0">
              <a:solidFill>
                <a:schemeClr val="dk1"/>
              </a:solidFill>
              <a:latin typeface="Century Gothic"/>
              <a:ea typeface="Century Gothic"/>
              <a:cs typeface="Century Gothic"/>
              <a:sym typeface="Century Gothic"/>
            </a:endParaRPr>
          </a:p>
        </p:txBody>
      </p:sp>
      <p:sp>
        <p:nvSpPr>
          <p:cNvPr id="4" name="TextBox 3">
            <a:extLst>
              <a:ext uri="{FF2B5EF4-FFF2-40B4-BE49-F238E27FC236}">
                <a16:creationId xmlns:a16="http://schemas.microsoft.com/office/drawing/2014/main" id="{B91102DD-A228-F327-C6D1-2906BA5F3FB3}"/>
              </a:ext>
            </a:extLst>
          </p:cNvPr>
          <p:cNvSpPr txBox="1"/>
          <p:nvPr/>
        </p:nvSpPr>
        <p:spPr>
          <a:xfrm>
            <a:off x="380461" y="4823702"/>
            <a:ext cx="9815099" cy="1631216"/>
          </a:xfrm>
          <a:prstGeom prst="rect">
            <a:avLst/>
          </a:prstGeom>
          <a:noFill/>
        </p:spPr>
        <p:txBody>
          <a:bodyPr wrap="square">
            <a:spAutoFit/>
          </a:bodyPr>
          <a:lstStyle/>
          <a:p>
            <a:pPr marL="457200" marR="0" lvl="0" indent="-457200" algn="l" rtl="0">
              <a:lnSpc>
                <a:spcPct val="100000"/>
              </a:lnSpc>
              <a:spcBef>
                <a:spcPts val="0"/>
              </a:spcBef>
              <a:spcAft>
                <a:spcPts val="0"/>
              </a:spcAft>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Explain why fermentation is an anaerobic process.</a:t>
            </a:r>
          </a:p>
          <a:p>
            <a:pPr marL="457200" marR="0" lvl="0" indent="-457200" algn="l" rtl="0">
              <a:lnSpc>
                <a:spcPct val="100000"/>
              </a:lnSpc>
              <a:spcBef>
                <a:spcPts val="0"/>
              </a:spcBef>
              <a:spcAft>
                <a:spcPts val="0"/>
              </a:spcAft>
              <a:buClr>
                <a:schemeClr val="dk1"/>
              </a:buClr>
              <a:buSzPct val="100000"/>
              <a:buFont typeface="+mj-lt"/>
              <a:buAutoNum type="arabicPeriod"/>
            </a:pPr>
            <a:r>
              <a:rPr lang="en-GB" sz="2000" dirty="0">
                <a:solidFill>
                  <a:schemeClr val="dk1"/>
                </a:solidFill>
                <a:latin typeface="Century Gothic"/>
                <a:ea typeface="Century Gothic"/>
                <a:cs typeface="Century Gothic"/>
                <a:sym typeface="Century Gothic"/>
              </a:rPr>
              <a:t>Give an example of a product that humans make from fermentation. </a:t>
            </a:r>
            <a:endParaRPr lang="en-GB" sz="2000" b="0" i="0" u="none" strike="noStrike" cap="none" dirty="0">
              <a:solidFill>
                <a:schemeClr val="dk1"/>
              </a:solidFill>
              <a:latin typeface="Century Gothic"/>
              <a:ea typeface="Century Gothic"/>
              <a:cs typeface="Century Gothic"/>
              <a:sym typeface="Century Gothic"/>
            </a:endParaRPr>
          </a:p>
          <a:p>
            <a:pPr marL="457200" lvl="0" indent="-457200">
              <a:buClr>
                <a:schemeClr val="dk1"/>
              </a:buClr>
              <a:buSzPct val="100000"/>
              <a:buFont typeface="+mj-lt"/>
              <a:buAutoNum type="arabicPeriod"/>
            </a:pPr>
            <a:r>
              <a:rPr lang="en-GB" sz="2000" dirty="0">
                <a:solidFill>
                  <a:schemeClr val="dk1"/>
                </a:solidFill>
                <a:latin typeface="Century Gothic"/>
                <a:sym typeface="Century Gothic"/>
              </a:rPr>
              <a:t>Give an example of a fermented food. </a:t>
            </a:r>
          </a:p>
          <a:p>
            <a:pPr marL="457200" lvl="0" indent="-457200">
              <a:buClr>
                <a:schemeClr val="dk1"/>
              </a:buClr>
              <a:buSzPct val="100000"/>
              <a:buFont typeface="+mj-lt"/>
              <a:buAutoNum type="arabicPeriod"/>
            </a:pPr>
            <a:r>
              <a:rPr lang="en-GB" sz="2000" dirty="0">
                <a:solidFill>
                  <a:schemeClr val="dk1"/>
                </a:solidFill>
                <a:latin typeface="Century Gothic"/>
                <a:sym typeface="Century Gothic"/>
              </a:rPr>
              <a:t>Describe the advantages of eating fermented food that microbiologists suggest. </a:t>
            </a:r>
          </a:p>
        </p:txBody>
      </p:sp>
      <p:pic>
        <p:nvPicPr>
          <p:cNvPr id="2" name="Picture 1" descr="Icon&#10;&#10;Description automatically generated">
            <a:extLst>
              <a:ext uri="{FF2B5EF4-FFF2-40B4-BE49-F238E27FC236}">
                <a16:creationId xmlns:a16="http://schemas.microsoft.com/office/drawing/2014/main" id="{B0C1B3DC-842B-5D53-B736-21A6E4F95669}"/>
              </a:ext>
            </a:extLst>
          </p:cNvPr>
          <p:cNvPicPr>
            <a:picLocks noChangeAspect="1"/>
          </p:cNvPicPr>
          <p:nvPr/>
        </p:nvPicPr>
        <p:blipFill>
          <a:blip r:embed="rId3">
            <a:clrChange>
              <a:clrFrom>
                <a:srgbClr val="FEFEFE"/>
              </a:clrFrom>
              <a:clrTo>
                <a:srgbClr val="FEFEFE">
                  <a:alpha val="0"/>
                </a:srgbClr>
              </a:clrTo>
            </a:clrChange>
          </a:blip>
          <a:stretch>
            <a:fillRect/>
          </a:stretch>
        </p:blipFill>
        <p:spPr>
          <a:xfrm>
            <a:off x="10680335" y="5513946"/>
            <a:ext cx="707013" cy="1175908"/>
          </a:xfrm>
          <a:prstGeom prst="rect">
            <a:avLst/>
          </a:prstGeom>
        </p:spPr>
      </p:pic>
    </p:spTree>
    <p:extLst>
      <p:ext uri="{BB962C8B-B14F-4D97-AF65-F5344CB8AC3E}">
        <p14:creationId xmlns:p14="http://schemas.microsoft.com/office/powerpoint/2010/main" val="3117368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Oil Drill vector and picture">
            <a:extLst>
              <a:ext uri="{FF2B5EF4-FFF2-40B4-BE49-F238E27FC236}">
                <a16:creationId xmlns:a16="http://schemas.microsoft.com/office/drawing/2014/main" id="{74B846C5-EDAA-CD10-0807-126B9A0D6A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67563" y="141198"/>
            <a:ext cx="5024437" cy="471655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C5.1.8</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1315006"/>
            <a:ext cx="7585405" cy="1217993"/>
          </a:xfrm>
        </p:spPr>
        <p:txBody>
          <a:bodyPr/>
          <a:lstStyle/>
          <a:p>
            <a:r>
              <a:rPr lang="en-US" dirty="0">
                <a:latin typeface="Century Gothic" panose="020B0502020202020204" pitchFamily="34" charset="0"/>
              </a:rPr>
              <a:t>Taking it Further: Producing Ethanol by Fermentation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16/10/2024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6" name="Picture 5" descr="Icon&#10;&#10;Description automatically generated">
            <a:extLst>
              <a:ext uri="{FF2B5EF4-FFF2-40B4-BE49-F238E27FC236}">
                <a16:creationId xmlns:a16="http://schemas.microsoft.com/office/drawing/2014/main" id="{6E254017-DA6F-85AD-984A-DDD489F4D9F6}"/>
              </a:ext>
            </a:extLst>
          </p:cNvPr>
          <p:cNvPicPr>
            <a:picLocks noChangeAspect="1"/>
          </p:cNvPicPr>
          <p:nvPr/>
        </p:nvPicPr>
        <p:blipFill>
          <a:blip r:embed="rId4">
            <a:clrChange>
              <a:clrFrom>
                <a:srgbClr val="FEFEFE"/>
              </a:clrFrom>
              <a:clrTo>
                <a:srgbClr val="FEFEFE">
                  <a:alpha val="0"/>
                </a:srgbClr>
              </a:clrTo>
            </a:clrChange>
          </a:blip>
          <a:stretch>
            <a:fillRect/>
          </a:stretch>
        </p:blipFill>
        <p:spPr>
          <a:xfrm>
            <a:off x="10634134" y="5048010"/>
            <a:ext cx="707013" cy="1175908"/>
          </a:xfrm>
          <a:prstGeom prst="rect">
            <a:avLst/>
          </a:prstGeom>
        </p:spPr>
      </p:pic>
      <p:sp>
        <p:nvSpPr>
          <p:cNvPr id="13" name="TextBox 1">
            <a:extLst>
              <a:ext uri="{FF2B5EF4-FFF2-40B4-BE49-F238E27FC236}">
                <a16:creationId xmlns:a16="http://schemas.microsoft.com/office/drawing/2014/main" id="{DFF6E4B6-4F29-45E2-438B-D0E76AD1C8B8}"/>
              </a:ext>
            </a:extLst>
          </p:cNvPr>
          <p:cNvSpPr txBox="1"/>
          <p:nvPr/>
        </p:nvSpPr>
        <p:spPr>
          <a:xfrm>
            <a:off x="252628" y="4477450"/>
            <a:ext cx="7108292" cy="2585323"/>
          </a:xfrm>
          <a:prstGeom prst="rect">
            <a:avLst/>
          </a:prstGeom>
          <a:noFill/>
        </p:spPr>
        <p:txBody>
          <a:bodyPr wrap="square" lIns="91440" tIns="45720" rIns="91440" bIns="45720" numCol="1"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.1.1 Prior Knowledge Review</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.1.2 </a:t>
            </a:r>
            <a:r>
              <a:rPr lang="en-US" sz="1600" dirty="0">
                <a:solidFill>
                  <a:srgbClr val="000000"/>
                </a:solidFill>
                <a:latin typeface="Century Gothic" panose="020B0502020202020204" pitchFamily="34" charset="0"/>
                <a:cs typeface="Arial"/>
                <a:sym typeface="Arial"/>
              </a:rPr>
              <a:t>Crude Oil and Hydrocarbons</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.1.3 </a:t>
            </a:r>
            <a:r>
              <a:rPr lang="en-US" sz="1600" dirty="0">
                <a:solidFill>
                  <a:srgbClr val="000000"/>
                </a:solidFill>
                <a:latin typeface="Century Gothic" panose="020B0502020202020204" pitchFamily="34" charset="0"/>
                <a:cs typeface="Arial"/>
                <a:sym typeface="Arial"/>
              </a:rPr>
              <a:t>Fractional Distillation</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.1.4 Combustion of Hydrocarbons</a:t>
            </a: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.1.5 </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Cracking</a:t>
            </a:r>
            <a:endParaRPr lang="en-US" sz="1600" i="0" u="none" strike="noStrike" kern="1200" cap="none" spc="0" normalizeH="0" baseline="0" noProof="0" dirty="0">
              <a:ln>
                <a:noFill/>
              </a:ln>
              <a:solidFill>
                <a:srgbClr val="000000"/>
              </a:solidFill>
              <a:effectLst/>
              <a:uLnTx/>
              <a:uFillTx/>
              <a:latin typeface="Century Gothic"/>
              <a:cs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panose="020B0502020202020204" pitchFamily="34" charset="0"/>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.1.6</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 Taking it Further: Alkenes</a:t>
            </a:r>
            <a:endParaRPr kumimoji="0" lang="en-US" sz="160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a:p>
            <a:pPr marR="0" lvl="0" algn="l" defTabSz="914400" rtl="0" eaLnBrk="1" fontAlgn="auto" latinLnBrk="0" hangingPunct="1">
              <a:lnSpc>
                <a:spcPct val="100000"/>
              </a:lnSpc>
              <a:spcBef>
                <a:spcPts val="0"/>
              </a:spcBef>
              <a:spcAft>
                <a:spcPts val="0"/>
              </a:spcAft>
              <a:buClrTx/>
              <a:buSzTx/>
              <a:tabLst/>
              <a:defRPr/>
            </a:pPr>
            <a:r>
              <a:rPr lang="en-US" sz="1600" dirty="0">
                <a:solidFill>
                  <a:srgbClr val="000000"/>
                </a:solidFill>
                <a:latin typeface="Century Gothic"/>
                <a:cs typeface="Arial"/>
                <a:sym typeface="Arial"/>
              </a:rPr>
              <a:t>C5</a:t>
            </a:r>
            <a:r>
              <a:rPr kumimoji="0" lang="en-US" sz="1600" i="0" u="none" strike="noStrike" kern="1200" cap="none" spc="0" normalizeH="0" baseline="0" noProof="0" dirty="0">
                <a:ln>
                  <a:noFill/>
                </a:ln>
                <a:solidFill>
                  <a:srgbClr val="000000"/>
                </a:solidFill>
                <a:effectLst/>
                <a:uLnTx/>
                <a:uFillTx/>
                <a:latin typeface="Century Gothic"/>
                <a:cs typeface="Arial"/>
                <a:sym typeface="Arial"/>
              </a:rPr>
              <a:t>.1.7 Taking it Further: Alcohols</a:t>
            </a:r>
            <a:endParaRPr lang="en-US" sz="1600" dirty="0">
              <a:solidFill>
                <a:srgbClr val="000000"/>
              </a:solidFill>
              <a:latin typeface="Century Gothic" panose="020B0502020202020204" pitchFamily="34" charset="0"/>
              <a:cs typeface="Arial"/>
              <a:sym typeface="Arial"/>
            </a:endParaRPr>
          </a:p>
          <a:p>
            <a:pPr marL="285750" indent="-285750">
              <a:buFont typeface="Wingdings" pitchFamily="2" charset="2"/>
              <a:buChar char="Ø"/>
              <a:defRPr/>
            </a:pPr>
            <a:r>
              <a:rPr lang="en-US" b="1" dirty="0">
                <a:solidFill>
                  <a:srgbClr val="000000"/>
                </a:solidFill>
                <a:latin typeface="Century Gothic" panose="020B0502020202020204" pitchFamily="34" charset="0"/>
                <a:cs typeface="Arial"/>
                <a:sym typeface="Arial"/>
              </a:rPr>
              <a:t>C5.1.8 Taking it Further: Producing Ethanol by Fermentation</a:t>
            </a:r>
          </a:p>
          <a:p>
            <a:pPr>
              <a:defRPr/>
            </a:pPr>
            <a:r>
              <a:rPr lang="en-US" sz="1600" i="0" u="none" strike="noStrike" kern="1200" cap="none" spc="0" normalizeH="0" baseline="0" noProof="0" dirty="0">
                <a:ln>
                  <a:noFill/>
                </a:ln>
                <a:solidFill>
                  <a:srgbClr val="000000"/>
                </a:solidFill>
                <a:effectLst/>
                <a:uLnTx/>
                <a:uFillTx/>
                <a:latin typeface="Century Gothic" panose="020B0502020202020204" pitchFamily="34" charset="0"/>
                <a:cs typeface="Arial"/>
                <a:sym typeface="Arial"/>
              </a:rPr>
              <a:t>C5.1.9 Taking it Further: Producing Ethanol from Ethene</a:t>
            </a:r>
            <a:endParaRPr lang="en-US" i="0" u="none" strike="noStrike" kern="1200" cap="none" spc="0" normalizeH="0" baseline="0" noProof="0" dirty="0">
              <a:ln>
                <a:noFill/>
              </a:ln>
              <a:solidFill>
                <a:srgbClr val="000000"/>
              </a:solidFill>
              <a:effectLst/>
              <a:uLnTx/>
              <a:uFillTx/>
              <a:latin typeface="Century Gothic"/>
              <a:cs typeface="Arial"/>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pic>
        <p:nvPicPr>
          <p:cNvPr id="16" name="Picture 15" descr="Icon&#10;&#10;Description automatically generated">
            <a:extLst>
              <a:ext uri="{FF2B5EF4-FFF2-40B4-BE49-F238E27FC236}">
                <a16:creationId xmlns:a16="http://schemas.microsoft.com/office/drawing/2014/main" id="{3D523B98-2CCF-B9EA-A28B-707A70625B8E}"/>
              </a:ext>
            </a:extLst>
          </p:cNvPr>
          <p:cNvPicPr>
            <a:picLocks noChangeAspect="1"/>
          </p:cNvPicPr>
          <p:nvPr/>
        </p:nvPicPr>
        <p:blipFill>
          <a:blip r:embed="rId5"/>
          <a:stretch>
            <a:fillRect/>
          </a:stretch>
        </p:blipFill>
        <p:spPr>
          <a:xfrm>
            <a:off x="9733182" y="1458768"/>
            <a:ext cx="972917" cy="502350"/>
          </a:xfrm>
          <a:prstGeom prst="rect">
            <a:avLst/>
          </a:prstGeom>
        </p:spPr>
      </p:pic>
      <p:sp>
        <p:nvSpPr>
          <p:cNvPr id="5" name="TextBox 4">
            <a:extLst>
              <a:ext uri="{FF2B5EF4-FFF2-40B4-BE49-F238E27FC236}">
                <a16:creationId xmlns:a16="http://schemas.microsoft.com/office/drawing/2014/main" id="{D027574B-8C8A-AD89-196A-B7C80DA9E9DA}"/>
              </a:ext>
            </a:extLst>
          </p:cNvPr>
          <p:cNvSpPr txBox="1"/>
          <p:nvPr/>
        </p:nvSpPr>
        <p:spPr>
          <a:xfrm>
            <a:off x="4733925" y="4426774"/>
            <a:ext cx="6496050" cy="156966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C5.1.10 Taking it Further: Carboxylic Acids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C5.1.11 Taking it Further: Esters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C5.1.12 Polymers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C5.1.13 Taking it Further: Addition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entury Gothic" panose="020B0502020202020204" pitchFamily="34" charset="0"/>
                <a:cs typeface="Arial"/>
                <a:sym typeface="Arial"/>
              </a:rPr>
              <a:t>C5.1.14 Taking it Further: Condensation Polymerisation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rPr>
              <a:t>C5.1.15 Taking it Further: Naturally Occurring Polymers</a:t>
            </a:r>
          </a:p>
        </p:txBody>
      </p:sp>
    </p:spTree>
    <p:extLst>
      <p:ext uri="{BB962C8B-B14F-4D97-AF65-F5344CB8AC3E}">
        <p14:creationId xmlns:p14="http://schemas.microsoft.com/office/powerpoint/2010/main" val="9972429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920100" cy="2308324"/>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the equation for the production of ethanol through fermentation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conditions required for fermentation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advantages and disadvantages of producing ethanol by fermentation</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398236" cy="76961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anaerobic</a:t>
            </a:r>
          </a:p>
        </p:txBody>
      </p:sp>
      <p:sp>
        <p:nvSpPr>
          <p:cNvPr id="6" name="Rectangle 5">
            <a:extLst>
              <a:ext uri="{FF2B5EF4-FFF2-40B4-BE49-F238E27FC236}">
                <a16:creationId xmlns:a16="http://schemas.microsoft.com/office/drawing/2014/main" id="{F4415590-7397-9082-FD03-C785D48692FC}"/>
              </a:ext>
            </a:extLst>
          </p:cNvPr>
          <p:cNvSpPr/>
          <p:nvPr/>
        </p:nvSpPr>
        <p:spPr>
          <a:xfrm>
            <a:off x="2004394" y="5007458"/>
            <a:ext cx="1772476" cy="678967"/>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alcohol</a:t>
            </a:r>
          </a:p>
        </p:txBody>
      </p:sp>
      <p:sp>
        <p:nvSpPr>
          <p:cNvPr id="5" name="Rectangle 4">
            <a:extLst>
              <a:ext uri="{FF2B5EF4-FFF2-40B4-BE49-F238E27FC236}">
                <a16:creationId xmlns:a16="http://schemas.microsoft.com/office/drawing/2014/main" id="{256AC14D-8E50-740F-1DA9-E031CE12D4BD}"/>
              </a:ext>
            </a:extLst>
          </p:cNvPr>
          <p:cNvSpPr/>
          <p:nvPr/>
        </p:nvSpPr>
        <p:spPr>
          <a:xfrm>
            <a:off x="3836505" y="5000402"/>
            <a:ext cx="2087777" cy="68913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ethanol</a:t>
            </a:r>
          </a:p>
        </p:txBody>
      </p:sp>
      <p:sp>
        <p:nvSpPr>
          <p:cNvPr id="7" name="Rectangle 6">
            <a:extLst>
              <a:ext uri="{FF2B5EF4-FFF2-40B4-BE49-F238E27FC236}">
                <a16:creationId xmlns:a16="http://schemas.microsoft.com/office/drawing/2014/main" id="{721D3180-3077-A645-EE0D-E910FF436CA9}"/>
              </a:ext>
            </a:extLst>
          </p:cNvPr>
          <p:cNvSpPr/>
          <p:nvPr/>
        </p:nvSpPr>
        <p:spPr>
          <a:xfrm>
            <a:off x="5972158" y="5000402"/>
            <a:ext cx="2834493" cy="68913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fermentation</a:t>
            </a:r>
          </a:p>
        </p:txBody>
      </p:sp>
      <p:sp>
        <p:nvSpPr>
          <p:cNvPr id="12" name="Rectangle 11">
            <a:extLst>
              <a:ext uri="{FF2B5EF4-FFF2-40B4-BE49-F238E27FC236}">
                <a16:creationId xmlns:a16="http://schemas.microsoft.com/office/drawing/2014/main" id="{E977144D-1BC5-68A1-AD8D-AFD769D90983}"/>
              </a:ext>
            </a:extLst>
          </p:cNvPr>
          <p:cNvSpPr/>
          <p:nvPr/>
        </p:nvSpPr>
        <p:spPr>
          <a:xfrm>
            <a:off x="4441666" y="5751723"/>
            <a:ext cx="1908334" cy="76355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yeast</a:t>
            </a:r>
          </a:p>
        </p:txBody>
      </p:sp>
    </p:spTree>
    <p:extLst>
      <p:ext uri="{BB962C8B-B14F-4D97-AF65-F5344CB8AC3E}">
        <p14:creationId xmlns:p14="http://schemas.microsoft.com/office/powerpoint/2010/main" val="25526353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a:t>
            </a:r>
            <a:r>
              <a:rPr lang="en-GB" sz="2400" b="1" dirty="0">
                <a:solidFill>
                  <a:schemeClr val="dk1"/>
                </a:solidFill>
                <a:latin typeface="Century Gothic"/>
                <a:ea typeface="Century Gothic"/>
                <a:cs typeface="Century Gothic"/>
                <a:sym typeface="Century Gothic"/>
              </a:rPr>
              <a:t>pre-unit quiz</a:t>
            </a:r>
            <a:r>
              <a:rPr lang="en-GB" sz="2400" dirty="0">
                <a:solidFill>
                  <a:schemeClr val="dk1"/>
                </a:solidFill>
                <a:latin typeface="Century Gothic"/>
                <a:ea typeface="Century Gothic"/>
                <a:cs typeface="Century Gothic"/>
                <a:sym typeface="Century Gothic"/>
              </a:rPr>
              <a: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a:xfrm>
            <a:off x="491072" y="-4504"/>
            <a:ext cx="10620000" cy="720000"/>
          </a:xfrm>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4" name="Picture 3">
            <a:extLst>
              <a:ext uri="{FF2B5EF4-FFF2-40B4-BE49-F238E27FC236}">
                <a16:creationId xmlns:a16="http://schemas.microsoft.com/office/drawing/2014/main" id="{0D4F01D3-0577-669D-D25D-8C22B4B0C2A6}"/>
              </a:ext>
            </a:extLst>
          </p:cNvPr>
          <p:cNvPicPr>
            <a:picLocks noChangeAspect="1"/>
          </p:cNvPicPr>
          <p:nvPr/>
        </p:nvPicPr>
        <p:blipFill>
          <a:blip r:embed="rId3"/>
          <a:stretch>
            <a:fillRect/>
          </a:stretch>
        </p:blipFill>
        <p:spPr>
          <a:xfrm>
            <a:off x="6797040" y="4191952"/>
            <a:ext cx="4597400" cy="2586038"/>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270E4A-0C56-9639-7DE2-0E524DC14387}"/>
              </a:ext>
            </a:extLst>
          </p:cNvPr>
          <p:cNvSpPr>
            <a:spLocks noGrp="1"/>
          </p:cNvSpPr>
          <p:nvPr>
            <p:ph type="title"/>
          </p:nvPr>
        </p:nvSpPr>
        <p:spPr/>
        <p:txBody>
          <a:bodyPr/>
          <a:lstStyle/>
          <a:p>
            <a:r>
              <a:rPr lang="en-GB" dirty="0">
                <a:latin typeface="Century Gothic" panose="020B0502020202020204" pitchFamily="34" charset="0"/>
              </a:rPr>
              <a:t>Ethanol</a:t>
            </a:r>
          </a:p>
        </p:txBody>
      </p:sp>
      <p:sp>
        <p:nvSpPr>
          <p:cNvPr id="3" name="TextBox 2">
            <a:extLst>
              <a:ext uri="{FF2B5EF4-FFF2-40B4-BE49-F238E27FC236}">
                <a16:creationId xmlns:a16="http://schemas.microsoft.com/office/drawing/2014/main" id="{5D3FCD81-F4CD-7358-35F2-0FC0B2C4B590}"/>
              </a:ext>
            </a:extLst>
          </p:cNvPr>
          <p:cNvSpPr txBox="1"/>
          <p:nvPr/>
        </p:nvSpPr>
        <p:spPr>
          <a:xfrm>
            <a:off x="445943" y="953945"/>
            <a:ext cx="11067770" cy="461665"/>
          </a:xfrm>
          <a:prstGeom prst="rect">
            <a:avLst/>
          </a:prstGeom>
          <a:noFill/>
        </p:spPr>
        <p:txBody>
          <a:bodyPr wrap="square" rtlCol="0">
            <a:spAutoFit/>
          </a:bodyPr>
          <a:lstStyle/>
          <a:p>
            <a:r>
              <a:rPr lang="en-GB" sz="2400" dirty="0">
                <a:latin typeface="Century Gothic" panose="020B0502020202020204" pitchFamily="34" charset="0"/>
              </a:rPr>
              <a:t>Ethanol is an </a:t>
            </a:r>
            <a:r>
              <a:rPr lang="en-GB" sz="2400" b="1" dirty="0">
                <a:latin typeface="Century Gothic" panose="020B0502020202020204" pitchFamily="34" charset="0"/>
              </a:rPr>
              <a:t>alcohol</a:t>
            </a:r>
            <a:r>
              <a:rPr lang="en-GB" sz="2400" dirty="0">
                <a:latin typeface="Century Gothic" panose="020B0502020202020204" pitchFamily="34" charset="0"/>
              </a:rPr>
              <a:t>.</a:t>
            </a:r>
            <a:endParaRPr lang="en-GB" sz="2400" b="1" dirty="0">
              <a:latin typeface="Century Gothic" panose="020B0502020202020204" pitchFamily="34" charset="0"/>
            </a:endParaRPr>
          </a:p>
        </p:txBody>
      </p:sp>
      <p:sp>
        <p:nvSpPr>
          <p:cNvPr id="11" name="TextBox 10">
            <a:extLst>
              <a:ext uri="{FF2B5EF4-FFF2-40B4-BE49-F238E27FC236}">
                <a16:creationId xmlns:a16="http://schemas.microsoft.com/office/drawing/2014/main" id="{D7866F4C-4F3C-A90A-87F5-EFA63DCE3158}"/>
              </a:ext>
            </a:extLst>
          </p:cNvPr>
          <p:cNvSpPr txBox="1"/>
          <p:nvPr/>
        </p:nvSpPr>
        <p:spPr>
          <a:xfrm>
            <a:off x="8407296" y="1002151"/>
            <a:ext cx="1555134" cy="461665"/>
          </a:xfrm>
          <a:prstGeom prst="rect">
            <a:avLst/>
          </a:prstGeom>
          <a:noFill/>
        </p:spPr>
        <p:txBody>
          <a:bodyPr wrap="square" rtlCol="0">
            <a:spAutoFit/>
          </a:bodyPr>
          <a:lstStyle/>
          <a:p>
            <a:r>
              <a:rPr lang="en-GB" sz="2400" b="1" dirty="0">
                <a:latin typeface="Century Gothic" panose="020B0502020202020204" pitchFamily="34" charset="0"/>
              </a:rPr>
              <a:t>Eth</a:t>
            </a:r>
            <a:r>
              <a:rPr lang="en-GB" sz="2400" b="1" u="sng" dirty="0">
                <a:latin typeface="Century Gothic" panose="020B0502020202020204" pitchFamily="34" charset="0"/>
              </a:rPr>
              <a:t>anol</a:t>
            </a:r>
            <a:endParaRPr lang="en-GB" sz="2400" u="sng" dirty="0">
              <a:latin typeface="Century Gothic" panose="020B0502020202020204" pitchFamily="34" charset="0"/>
            </a:endParaRPr>
          </a:p>
        </p:txBody>
      </p:sp>
      <p:cxnSp>
        <p:nvCxnSpPr>
          <p:cNvPr id="87" name="Straight Connector 86">
            <a:extLst>
              <a:ext uri="{FF2B5EF4-FFF2-40B4-BE49-F238E27FC236}">
                <a16:creationId xmlns:a16="http://schemas.microsoft.com/office/drawing/2014/main" id="{6F7B4972-409B-DB47-E051-AD0F944D52D0}"/>
              </a:ext>
            </a:extLst>
          </p:cNvPr>
          <p:cNvCxnSpPr/>
          <p:nvPr/>
        </p:nvCxnSpPr>
        <p:spPr>
          <a:xfrm>
            <a:off x="8631755" y="2561940"/>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133C9377-EE13-D2CB-A7C7-849598DD3718}"/>
              </a:ext>
            </a:extLst>
          </p:cNvPr>
          <p:cNvCxnSpPr/>
          <p:nvPr/>
        </p:nvCxnSpPr>
        <p:spPr>
          <a:xfrm>
            <a:off x="8655421" y="3204197"/>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89" name="TextBox 88">
            <a:extLst>
              <a:ext uri="{FF2B5EF4-FFF2-40B4-BE49-F238E27FC236}">
                <a16:creationId xmlns:a16="http://schemas.microsoft.com/office/drawing/2014/main" id="{4BA61065-3EFA-05E0-51C6-211CE7613DCA}"/>
              </a:ext>
            </a:extLst>
          </p:cNvPr>
          <p:cNvSpPr txBox="1"/>
          <p:nvPr/>
        </p:nvSpPr>
        <p:spPr>
          <a:xfrm>
            <a:off x="8448592" y="342191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90" name="TextBox 89">
            <a:extLst>
              <a:ext uri="{FF2B5EF4-FFF2-40B4-BE49-F238E27FC236}">
                <a16:creationId xmlns:a16="http://schemas.microsoft.com/office/drawing/2014/main" id="{7AF2DE04-A879-B8ED-28FE-3686D6659AE6}"/>
              </a:ext>
            </a:extLst>
          </p:cNvPr>
          <p:cNvSpPr txBox="1"/>
          <p:nvPr/>
        </p:nvSpPr>
        <p:spPr>
          <a:xfrm>
            <a:off x="8428712" y="2768768"/>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91" name="TextBox 90">
            <a:extLst>
              <a:ext uri="{FF2B5EF4-FFF2-40B4-BE49-F238E27FC236}">
                <a16:creationId xmlns:a16="http://schemas.microsoft.com/office/drawing/2014/main" id="{5DEA54B3-7235-7E86-C60C-AB9796C03002}"/>
              </a:ext>
            </a:extLst>
          </p:cNvPr>
          <p:cNvSpPr txBox="1"/>
          <p:nvPr/>
        </p:nvSpPr>
        <p:spPr>
          <a:xfrm>
            <a:off x="8479353" y="2115626"/>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92" name="Straight Connector 91">
            <a:extLst>
              <a:ext uri="{FF2B5EF4-FFF2-40B4-BE49-F238E27FC236}">
                <a16:creationId xmlns:a16="http://schemas.microsoft.com/office/drawing/2014/main" id="{8AC38126-B2E2-5DEA-C5B0-7656BE84E28D}"/>
              </a:ext>
            </a:extLst>
          </p:cNvPr>
          <p:cNvCxnSpPr>
            <a:cxnSpLocks/>
          </p:cNvCxnSpPr>
          <p:nvPr/>
        </p:nvCxnSpPr>
        <p:spPr>
          <a:xfrm flipH="1">
            <a:off x="8829589" y="2979383"/>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28ED377E-32A3-2B0D-B644-079BFD1C39A7}"/>
              </a:ext>
            </a:extLst>
          </p:cNvPr>
          <p:cNvCxnSpPr/>
          <p:nvPr/>
        </p:nvCxnSpPr>
        <p:spPr>
          <a:xfrm>
            <a:off x="9300990" y="2555314"/>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3E2D5443-8B3E-81D3-648C-52FB852FDC98}"/>
              </a:ext>
            </a:extLst>
          </p:cNvPr>
          <p:cNvCxnSpPr/>
          <p:nvPr/>
        </p:nvCxnSpPr>
        <p:spPr>
          <a:xfrm>
            <a:off x="9324656" y="3197571"/>
            <a:ext cx="0" cy="250372"/>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95" name="TextBox 94">
            <a:extLst>
              <a:ext uri="{FF2B5EF4-FFF2-40B4-BE49-F238E27FC236}">
                <a16:creationId xmlns:a16="http://schemas.microsoft.com/office/drawing/2014/main" id="{4D363AF0-A5DF-A0E7-54BA-6CE202091625}"/>
              </a:ext>
            </a:extLst>
          </p:cNvPr>
          <p:cNvSpPr txBox="1"/>
          <p:nvPr/>
        </p:nvSpPr>
        <p:spPr>
          <a:xfrm>
            <a:off x="9117827" y="3415285"/>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96" name="TextBox 95">
            <a:extLst>
              <a:ext uri="{FF2B5EF4-FFF2-40B4-BE49-F238E27FC236}">
                <a16:creationId xmlns:a16="http://schemas.microsoft.com/office/drawing/2014/main" id="{8BB674CC-23C7-1E2E-A270-2DF236D2AE96}"/>
              </a:ext>
            </a:extLst>
          </p:cNvPr>
          <p:cNvSpPr txBox="1"/>
          <p:nvPr/>
        </p:nvSpPr>
        <p:spPr>
          <a:xfrm>
            <a:off x="9078068" y="2762142"/>
            <a:ext cx="434734"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C</a:t>
            </a:r>
          </a:p>
        </p:txBody>
      </p:sp>
      <p:sp>
        <p:nvSpPr>
          <p:cNvPr id="97" name="TextBox 96">
            <a:extLst>
              <a:ext uri="{FF2B5EF4-FFF2-40B4-BE49-F238E27FC236}">
                <a16:creationId xmlns:a16="http://schemas.microsoft.com/office/drawing/2014/main" id="{E9238926-402E-7368-4F58-53F7204CCB4E}"/>
              </a:ext>
            </a:extLst>
          </p:cNvPr>
          <p:cNvSpPr txBox="1"/>
          <p:nvPr/>
        </p:nvSpPr>
        <p:spPr>
          <a:xfrm>
            <a:off x="9148588" y="2109000"/>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sp>
        <p:nvSpPr>
          <p:cNvPr id="24" name="TextBox 23">
            <a:extLst>
              <a:ext uri="{FF2B5EF4-FFF2-40B4-BE49-F238E27FC236}">
                <a16:creationId xmlns:a16="http://schemas.microsoft.com/office/drawing/2014/main" id="{A5B6DFDF-A167-206F-2EEE-C81E7809EB9F}"/>
              </a:ext>
            </a:extLst>
          </p:cNvPr>
          <p:cNvSpPr txBox="1"/>
          <p:nvPr/>
        </p:nvSpPr>
        <p:spPr>
          <a:xfrm>
            <a:off x="8452484" y="1475862"/>
            <a:ext cx="1555134" cy="461665"/>
          </a:xfrm>
          <a:prstGeom prst="rect">
            <a:avLst/>
          </a:prstGeom>
          <a:noFill/>
        </p:spPr>
        <p:txBody>
          <a:bodyPr wrap="square" rtlCol="0">
            <a:spAutoFit/>
          </a:bodyPr>
          <a:lstStyle/>
          <a:p>
            <a:r>
              <a:rPr lang="en-GB" sz="2400" b="1" dirty="0">
                <a:latin typeface="Century Gothic" panose="020B0502020202020204" pitchFamily="34" charset="0"/>
              </a:rPr>
              <a:t>C</a:t>
            </a:r>
            <a:r>
              <a:rPr lang="en-GB" sz="2400" b="1" baseline="-25000" dirty="0">
                <a:latin typeface="Century Gothic" panose="020B0502020202020204" pitchFamily="34" charset="0"/>
              </a:rPr>
              <a:t>2</a:t>
            </a:r>
            <a:r>
              <a:rPr lang="en-GB" sz="2400" b="1" dirty="0">
                <a:latin typeface="Century Gothic" panose="020B0502020202020204" pitchFamily="34" charset="0"/>
              </a:rPr>
              <a:t>H</a:t>
            </a:r>
            <a:r>
              <a:rPr lang="en-GB" sz="2400" b="1" baseline="-25000" dirty="0">
                <a:latin typeface="Century Gothic" panose="020B0502020202020204" pitchFamily="34" charset="0"/>
              </a:rPr>
              <a:t>5</a:t>
            </a:r>
            <a:r>
              <a:rPr lang="en-GB" sz="2400" b="1" dirty="0">
                <a:latin typeface="Century Gothic" panose="020B0502020202020204" pitchFamily="34" charset="0"/>
              </a:rPr>
              <a:t>OH</a:t>
            </a:r>
            <a:endParaRPr lang="en-GB" sz="2400" baseline="-25000" dirty="0">
              <a:latin typeface="Century Gothic" panose="020B0502020202020204" pitchFamily="34" charset="0"/>
            </a:endParaRPr>
          </a:p>
        </p:txBody>
      </p:sp>
      <p:sp>
        <p:nvSpPr>
          <p:cNvPr id="25" name="TextBox 24">
            <a:extLst>
              <a:ext uri="{FF2B5EF4-FFF2-40B4-BE49-F238E27FC236}">
                <a16:creationId xmlns:a16="http://schemas.microsoft.com/office/drawing/2014/main" id="{21C0C91F-82F8-AED3-E6E0-F4E1E9C8DA73}"/>
              </a:ext>
            </a:extLst>
          </p:cNvPr>
          <p:cNvSpPr txBox="1"/>
          <p:nvPr/>
        </p:nvSpPr>
        <p:spPr>
          <a:xfrm>
            <a:off x="7789481" y="2743582"/>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26" name="Straight Connector 25">
            <a:extLst>
              <a:ext uri="{FF2B5EF4-FFF2-40B4-BE49-F238E27FC236}">
                <a16:creationId xmlns:a16="http://schemas.microsoft.com/office/drawing/2014/main" id="{ADC3725A-F352-8F2A-E3FB-05D0162C079E}"/>
              </a:ext>
            </a:extLst>
          </p:cNvPr>
          <p:cNvCxnSpPr>
            <a:cxnSpLocks/>
          </p:cNvCxnSpPr>
          <p:nvPr/>
        </p:nvCxnSpPr>
        <p:spPr>
          <a:xfrm flipH="1">
            <a:off x="8147538" y="3001868"/>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F59BD25-C382-F2B2-91CC-0E0132CBDEC2}"/>
              </a:ext>
            </a:extLst>
          </p:cNvPr>
          <p:cNvCxnSpPr>
            <a:cxnSpLocks/>
          </p:cNvCxnSpPr>
          <p:nvPr/>
        </p:nvCxnSpPr>
        <p:spPr>
          <a:xfrm flipH="1">
            <a:off x="9449185" y="2984379"/>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1F82A99C-2418-CC1A-639B-5D58D3CC85D0}"/>
              </a:ext>
            </a:extLst>
          </p:cNvPr>
          <p:cNvSpPr txBox="1"/>
          <p:nvPr/>
        </p:nvSpPr>
        <p:spPr>
          <a:xfrm>
            <a:off x="9695731" y="2746081"/>
            <a:ext cx="44275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O</a:t>
            </a:r>
          </a:p>
        </p:txBody>
      </p:sp>
      <p:sp>
        <p:nvSpPr>
          <p:cNvPr id="29" name="TextBox 28">
            <a:extLst>
              <a:ext uri="{FF2B5EF4-FFF2-40B4-BE49-F238E27FC236}">
                <a16:creationId xmlns:a16="http://schemas.microsoft.com/office/drawing/2014/main" id="{596C00EC-7334-D212-1C3E-3382C65E7DD1}"/>
              </a:ext>
            </a:extLst>
          </p:cNvPr>
          <p:cNvSpPr txBox="1"/>
          <p:nvPr/>
        </p:nvSpPr>
        <p:spPr>
          <a:xfrm>
            <a:off x="10295338" y="2761071"/>
            <a:ext cx="394660" cy="461665"/>
          </a:xfrm>
          <a:prstGeom prst="rect">
            <a:avLst/>
          </a:prstGeom>
          <a:noFill/>
        </p:spPr>
        <p:txBody>
          <a:bodyPr wrap="none" rtlCol="0">
            <a:spAutoFit/>
          </a:bodyPr>
          <a:lstStyle/>
          <a:p>
            <a:r>
              <a:rPr lang="en-GB" sz="2400" b="1" dirty="0">
                <a:solidFill>
                  <a:schemeClr val="accent1"/>
                </a:solidFill>
                <a:latin typeface="Century Gothic" panose="020B0502020202020204" pitchFamily="34" charset="0"/>
              </a:rPr>
              <a:t>H</a:t>
            </a:r>
          </a:p>
        </p:txBody>
      </p:sp>
      <p:cxnSp>
        <p:nvCxnSpPr>
          <p:cNvPr id="30" name="Straight Connector 29">
            <a:extLst>
              <a:ext uri="{FF2B5EF4-FFF2-40B4-BE49-F238E27FC236}">
                <a16:creationId xmlns:a16="http://schemas.microsoft.com/office/drawing/2014/main" id="{7312D7B1-302D-4987-9BDE-A783D20CD6EF}"/>
              </a:ext>
            </a:extLst>
          </p:cNvPr>
          <p:cNvCxnSpPr>
            <a:cxnSpLocks/>
          </p:cNvCxnSpPr>
          <p:nvPr/>
        </p:nvCxnSpPr>
        <p:spPr>
          <a:xfrm flipH="1">
            <a:off x="10066280" y="2986878"/>
            <a:ext cx="29391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389E716D-98BA-0D17-7F1F-4B929ED3ACE1}"/>
              </a:ext>
            </a:extLst>
          </p:cNvPr>
          <p:cNvSpPr txBox="1"/>
          <p:nvPr/>
        </p:nvSpPr>
        <p:spPr>
          <a:xfrm>
            <a:off x="462876" y="1699012"/>
            <a:ext cx="4126057" cy="830997"/>
          </a:xfrm>
          <a:prstGeom prst="rect">
            <a:avLst/>
          </a:prstGeom>
          <a:noFill/>
        </p:spPr>
        <p:txBody>
          <a:bodyPr wrap="square" rtlCol="0">
            <a:spAutoFit/>
          </a:bodyPr>
          <a:lstStyle/>
          <a:p>
            <a:r>
              <a:rPr lang="en-GB" sz="2400" dirty="0">
                <a:latin typeface="Century Gothic" panose="020B0502020202020204" pitchFamily="34" charset="0"/>
              </a:rPr>
              <a:t>It is useful as a solvent, a fuel or in alcoholic drinks. </a:t>
            </a:r>
            <a:endParaRPr lang="en-GB" sz="2400" b="1" dirty="0">
              <a:latin typeface="Century Gothic" panose="020B0502020202020204" pitchFamily="34" charset="0"/>
            </a:endParaRPr>
          </a:p>
        </p:txBody>
      </p:sp>
      <p:sp>
        <p:nvSpPr>
          <p:cNvPr id="15" name="TextBox 14">
            <a:extLst>
              <a:ext uri="{FF2B5EF4-FFF2-40B4-BE49-F238E27FC236}">
                <a16:creationId xmlns:a16="http://schemas.microsoft.com/office/drawing/2014/main" id="{9BE4DB1E-961E-0CC7-A532-0223C4FA4CD2}"/>
              </a:ext>
            </a:extLst>
          </p:cNvPr>
          <p:cNvSpPr txBox="1"/>
          <p:nvPr/>
        </p:nvSpPr>
        <p:spPr>
          <a:xfrm>
            <a:off x="496742" y="2901279"/>
            <a:ext cx="5954858" cy="1938992"/>
          </a:xfrm>
          <a:prstGeom prst="rect">
            <a:avLst/>
          </a:prstGeom>
          <a:noFill/>
        </p:spPr>
        <p:txBody>
          <a:bodyPr wrap="square" rtlCol="0">
            <a:spAutoFit/>
          </a:bodyPr>
          <a:lstStyle/>
          <a:p>
            <a:r>
              <a:rPr lang="en-GB" sz="2400" dirty="0">
                <a:latin typeface="Century Gothic" panose="020B0502020202020204" pitchFamily="34" charset="0"/>
              </a:rPr>
              <a:t>It can be made in different ways:</a:t>
            </a:r>
          </a:p>
          <a:p>
            <a:endParaRPr lang="en-GB" sz="2400" dirty="0">
              <a:latin typeface="Century Gothic" panose="020B0502020202020204" pitchFamily="34" charset="0"/>
            </a:endParaRPr>
          </a:p>
          <a:p>
            <a:pPr marL="342900" indent="-342900">
              <a:buFont typeface="Arial" panose="020B0604020202020204" pitchFamily="34" charset="0"/>
              <a:buChar char="•"/>
            </a:pPr>
            <a:r>
              <a:rPr lang="en-GB" sz="2400" b="1" dirty="0">
                <a:latin typeface="Century Gothic" panose="020B0502020202020204" pitchFamily="34" charset="0"/>
              </a:rPr>
              <a:t>Fermentation</a:t>
            </a:r>
          </a:p>
          <a:p>
            <a:pPr marL="342900" indent="-342900">
              <a:buFont typeface="Arial" panose="020B0604020202020204" pitchFamily="34" charset="0"/>
              <a:buChar char="•"/>
            </a:pPr>
            <a:endParaRPr lang="en-GB" sz="2400" b="1" dirty="0">
              <a:latin typeface="Century Gothic" panose="020B0502020202020204" pitchFamily="34" charset="0"/>
            </a:endParaRPr>
          </a:p>
          <a:p>
            <a:pPr marL="342900" indent="-342900">
              <a:buFont typeface="Arial" panose="020B0604020202020204" pitchFamily="34" charset="0"/>
              <a:buChar char="•"/>
            </a:pPr>
            <a:r>
              <a:rPr lang="en-GB" sz="2400" b="1" dirty="0">
                <a:latin typeface="Century Gothic" panose="020B0502020202020204" pitchFamily="34" charset="0"/>
              </a:rPr>
              <a:t>Hydration of ethene</a:t>
            </a:r>
          </a:p>
        </p:txBody>
      </p:sp>
    </p:spTree>
    <p:extLst>
      <p:ext uri="{BB962C8B-B14F-4D97-AF65-F5344CB8AC3E}">
        <p14:creationId xmlns:p14="http://schemas.microsoft.com/office/powerpoint/2010/main" val="28776349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8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0"/>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2"/>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93"/>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9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95"/>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9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9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29"/>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0" nodeType="clickEffect">
                                  <p:stCondLst>
                                    <p:cond delay="0"/>
                                  </p:stCondLst>
                                  <p:childTnLst>
                                    <p:set>
                                      <p:cBhvr>
                                        <p:cTn id="54" dur="1" fill="hold">
                                          <p:stCondLst>
                                            <p:cond delay="0"/>
                                          </p:stCondLst>
                                        </p:cTn>
                                        <p:tgtEl>
                                          <p:spTgt spid="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1" grpId="0"/>
      <p:bldP spid="89" grpId="0"/>
      <p:bldP spid="90" grpId="0"/>
      <p:bldP spid="91" grpId="0"/>
      <p:bldP spid="95" grpId="0"/>
      <p:bldP spid="96" grpId="0"/>
      <p:bldP spid="97" grpId="0"/>
      <p:bldP spid="24" grpId="0"/>
      <p:bldP spid="25" grpId="0"/>
      <p:bldP spid="28" grpId="0"/>
      <p:bldP spid="29" grpId="0"/>
      <p:bldP spid="6" grpId="0"/>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38">
            <a:extLst>
              <a:ext uri="{FF2B5EF4-FFF2-40B4-BE49-F238E27FC236}">
                <a16:creationId xmlns:a16="http://schemas.microsoft.com/office/drawing/2014/main" id="{DFE19474-50E6-E44B-81D3-80BC9B25EA62}"/>
              </a:ext>
            </a:extLst>
          </p:cNvPr>
          <p:cNvSpPr>
            <a:spLocks noGrp="1"/>
          </p:cNvSpPr>
          <p:nvPr>
            <p:ph type="title"/>
          </p:nvPr>
        </p:nvSpPr>
        <p:spPr>
          <a:xfrm>
            <a:off x="652346" y="55050"/>
            <a:ext cx="10620000" cy="720000"/>
          </a:xfrm>
        </p:spPr>
        <p:txBody>
          <a:bodyPr/>
          <a:lstStyle/>
          <a:p>
            <a:r>
              <a:rPr lang="en-US" dirty="0">
                <a:latin typeface="Century Gothic" panose="020B0502020202020204" pitchFamily="34" charset="0"/>
              </a:rPr>
              <a:t>Fermentation</a:t>
            </a:r>
          </a:p>
        </p:txBody>
      </p:sp>
      <p:pic>
        <p:nvPicPr>
          <p:cNvPr id="42" name="Picture 41">
            <a:extLst>
              <a:ext uri="{FF2B5EF4-FFF2-40B4-BE49-F238E27FC236}">
                <a16:creationId xmlns:a16="http://schemas.microsoft.com/office/drawing/2014/main" id="{7A6CEF69-8AC3-FE43-8B8E-265EE1ECF018}"/>
              </a:ext>
            </a:extLst>
          </p:cNvPr>
          <p:cNvPicPr>
            <a:picLocks noChangeAspect="1"/>
          </p:cNvPicPr>
          <p:nvPr/>
        </p:nvPicPr>
        <p:blipFill>
          <a:blip r:embed="rId3"/>
          <a:stretch>
            <a:fillRect/>
          </a:stretch>
        </p:blipFill>
        <p:spPr>
          <a:xfrm>
            <a:off x="8347552" y="3676767"/>
            <a:ext cx="2944166" cy="2944166"/>
          </a:xfrm>
          <a:prstGeom prst="rect">
            <a:avLst/>
          </a:prstGeom>
        </p:spPr>
      </p:pic>
      <p:sp>
        <p:nvSpPr>
          <p:cNvPr id="5" name="Rectangle 4">
            <a:extLst>
              <a:ext uri="{FF2B5EF4-FFF2-40B4-BE49-F238E27FC236}">
                <a16:creationId xmlns:a16="http://schemas.microsoft.com/office/drawing/2014/main" id="{2DC97CB3-B66E-42E5-BEF6-A22D184FA752}"/>
              </a:ext>
            </a:extLst>
          </p:cNvPr>
          <p:cNvSpPr/>
          <p:nvPr/>
        </p:nvSpPr>
        <p:spPr>
          <a:xfrm>
            <a:off x="635412" y="1065270"/>
            <a:ext cx="7508484" cy="830997"/>
          </a:xfrm>
          <a:prstGeom prst="rect">
            <a:avLst/>
          </a:prstGeom>
          <a:solidFill>
            <a:schemeClr val="accent1">
              <a:lumMod val="40000"/>
              <a:lumOff val="60000"/>
            </a:schemeClr>
          </a:solidFill>
        </p:spPr>
        <p:txBody>
          <a:bodyPr wrap="square">
            <a:spAutoFit/>
          </a:bodyPr>
          <a:lstStyle/>
          <a:p>
            <a:pPr lvl="0"/>
            <a:r>
              <a:rPr lang="en-GB" sz="2400" b="1" dirty="0">
                <a:latin typeface="Century Gothic" panose="020B0502020202020204" pitchFamily="34" charset="0"/>
              </a:rPr>
              <a:t>Fermentation </a:t>
            </a:r>
            <a:r>
              <a:rPr lang="en-GB" sz="2400" dirty="0">
                <a:latin typeface="Century Gothic" panose="020B0502020202020204" pitchFamily="34" charset="0"/>
              </a:rPr>
              <a:t>is when microorganisms start to break down glucose in the absence of oxygen.</a:t>
            </a:r>
            <a:endParaRPr lang="en-GB" sz="2400" b="1" dirty="0"/>
          </a:p>
        </p:txBody>
      </p:sp>
      <p:sp>
        <p:nvSpPr>
          <p:cNvPr id="6" name="Rectangle 5">
            <a:extLst>
              <a:ext uri="{FF2B5EF4-FFF2-40B4-BE49-F238E27FC236}">
                <a16:creationId xmlns:a16="http://schemas.microsoft.com/office/drawing/2014/main" id="{C37AC99A-4DEE-4BE2-982B-08FD95C443A4}"/>
              </a:ext>
            </a:extLst>
          </p:cNvPr>
          <p:cNvSpPr/>
          <p:nvPr/>
        </p:nvSpPr>
        <p:spPr>
          <a:xfrm>
            <a:off x="1614950" y="2508367"/>
            <a:ext cx="5844869" cy="646331"/>
          </a:xfrm>
          <a:prstGeom prst="rect">
            <a:avLst/>
          </a:prstGeom>
          <a:solidFill>
            <a:schemeClr val="accent1">
              <a:lumMod val="40000"/>
              <a:lumOff val="60000"/>
            </a:schemeClr>
          </a:solidFill>
        </p:spPr>
        <p:txBody>
          <a:bodyPr wrap="none">
            <a:spAutoFit/>
          </a:bodyPr>
          <a:lstStyle/>
          <a:p>
            <a:pPr algn="ctr"/>
            <a:r>
              <a:rPr lang="en-GB" sz="2400" b="1" dirty="0">
                <a:latin typeface="Century Gothic" panose="020B0502020202020204" pitchFamily="34" charset="0"/>
              </a:rPr>
              <a:t>Glucose </a:t>
            </a:r>
            <a:r>
              <a:rPr lang="en-GB" sz="3600" b="1" dirty="0">
                <a:latin typeface="Century Gothic" panose="020B0502020202020204" pitchFamily="34" charset="0"/>
              </a:rPr>
              <a:t>→</a:t>
            </a:r>
            <a:r>
              <a:rPr lang="en-GB" sz="2400" b="1" dirty="0">
                <a:latin typeface="Century Gothic" panose="020B0502020202020204" pitchFamily="34" charset="0"/>
              </a:rPr>
              <a:t> ethanol + carbon dioxide</a:t>
            </a:r>
            <a:endParaRPr lang="en-US" sz="3200" dirty="0">
              <a:latin typeface="Century Gothic" panose="020B0502020202020204" pitchFamily="34" charset="0"/>
            </a:endParaRPr>
          </a:p>
        </p:txBody>
      </p:sp>
      <p:sp>
        <p:nvSpPr>
          <p:cNvPr id="10" name="Oval 9">
            <a:extLst>
              <a:ext uri="{FF2B5EF4-FFF2-40B4-BE49-F238E27FC236}">
                <a16:creationId xmlns:a16="http://schemas.microsoft.com/office/drawing/2014/main" id="{B3198276-1283-45A9-9F20-C46EE9E9F7F7}"/>
              </a:ext>
            </a:extLst>
          </p:cNvPr>
          <p:cNvSpPr/>
          <p:nvPr/>
        </p:nvSpPr>
        <p:spPr>
          <a:xfrm>
            <a:off x="8220867" y="415050"/>
            <a:ext cx="3271952" cy="3112711"/>
          </a:xfrm>
          <a:prstGeom prst="ellipse">
            <a:avLst/>
          </a:prstGeom>
          <a:solidFill>
            <a:srgbClr val="009193">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dirty="0">
                <a:solidFill>
                  <a:schemeClr val="tx1"/>
                </a:solidFill>
                <a:latin typeface="Century Gothic" panose="020B0502020202020204" pitchFamily="34" charset="0"/>
              </a:rPr>
              <a:t>Did you know?</a:t>
            </a:r>
          </a:p>
          <a:p>
            <a:pPr algn="ctr"/>
            <a:r>
              <a:rPr lang="en-US" sz="2400" b="0" i="0" u="none" strike="noStrike" dirty="0">
                <a:solidFill>
                  <a:srgbClr val="000000"/>
                </a:solidFill>
                <a:effectLst/>
                <a:latin typeface="Century Gothic" panose="020B0502020202020204" pitchFamily="34" charset="0"/>
              </a:rPr>
              <a:t>One yeast cell is tiny - just one teaspoon holds about 75 billion cells</a:t>
            </a:r>
          </a:p>
        </p:txBody>
      </p:sp>
      <p:sp>
        <p:nvSpPr>
          <p:cNvPr id="2" name="TextBox 1">
            <a:extLst>
              <a:ext uri="{FF2B5EF4-FFF2-40B4-BE49-F238E27FC236}">
                <a16:creationId xmlns:a16="http://schemas.microsoft.com/office/drawing/2014/main" id="{B3B3E393-4FC1-C0F3-A9EA-91F922BD6BAE}"/>
              </a:ext>
            </a:extLst>
          </p:cNvPr>
          <p:cNvSpPr txBox="1"/>
          <p:nvPr/>
        </p:nvSpPr>
        <p:spPr>
          <a:xfrm>
            <a:off x="598341" y="3697145"/>
            <a:ext cx="7444991" cy="1200329"/>
          </a:xfrm>
          <a:prstGeom prst="rect">
            <a:avLst/>
          </a:prstGeom>
          <a:noFill/>
        </p:spPr>
        <p:txBody>
          <a:bodyPr wrap="square" rtlCol="0">
            <a:spAutoFit/>
          </a:bodyPr>
          <a:lstStyle/>
          <a:p>
            <a:r>
              <a:rPr lang="en-GB" sz="2400" dirty="0">
                <a:latin typeface="Century Gothic" panose="020B0502020202020204" pitchFamily="34" charset="0"/>
              </a:rPr>
              <a:t>Ethanol can be used to make alcoholic drinks, as a solvent or as a fuel, either by itself or mixed with petrol.  </a:t>
            </a:r>
            <a:endParaRPr lang="en-GB" sz="2400" b="1" dirty="0">
              <a:latin typeface="Century Gothic" panose="020B0502020202020204" pitchFamily="34" charset="0"/>
            </a:endParaRPr>
          </a:p>
        </p:txBody>
      </p:sp>
      <p:sp>
        <p:nvSpPr>
          <p:cNvPr id="3" name="TextBox 2">
            <a:extLst>
              <a:ext uri="{FF2B5EF4-FFF2-40B4-BE49-F238E27FC236}">
                <a16:creationId xmlns:a16="http://schemas.microsoft.com/office/drawing/2014/main" id="{BB7A6FF2-B3A9-28C8-BCC1-8DAEF94643F7}"/>
              </a:ext>
            </a:extLst>
          </p:cNvPr>
          <p:cNvSpPr txBox="1"/>
          <p:nvPr/>
        </p:nvSpPr>
        <p:spPr>
          <a:xfrm>
            <a:off x="581408" y="5085679"/>
            <a:ext cx="7444991" cy="830997"/>
          </a:xfrm>
          <a:prstGeom prst="rect">
            <a:avLst/>
          </a:prstGeom>
          <a:noFill/>
        </p:spPr>
        <p:txBody>
          <a:bodyPr wrap="square" rtlCol="0">
            <a:spAutoFit/>
          </a:bodyPr>
          <a:lstStyle/>
          <a:p>
            <a:r>
              <a:rPr lang="en-GB" sz="2400" dirty="0">
                <a:latin typeface="Century Gothic" panose="020B0502020202020204" pitchFamily="34" charset="0"/>
              </a:rPr>
              <a:t>Ethanol produced through fermentation can be </a:t>
            </a:r>
            <a:r>
              <a:rPr lang="en-GB" sz="2400" b="1" dirty="0">
                <a:latin typeface="Century Gothic" panose="020B0502020202020204" pitchFamily="34" charset="0"/>
              </a:rPr>
              <a:t>distilled</a:t>
            </a:r>
            <a:r>
              <a:rPr lang="en-GB" sz="2400" dirty="0">
                <a:latin typeface="Century Gothic" panose="020B0502020202020204" pitchFamily="34" charset="0"/>
              </a:rPr>
              <a:t> to increase the </a:t>
            </a:r>
            <a:r>
              <a:rPr lang="en-GB" sz="2400" b="1" dirty="0">
                <a:latin typeface="Century Gothic" panose="020B0502020202020204" pitchFamily="34" charset="0"/>
              </a:rPr>
              <a:t>purity</a:t>
            </a:r>
            <a:r>
              <a:rPr lang="en-GB" sz="2400" dirty="0">
                <a:latin typeface="Century Gothic" panose="020B0502020202020204" pitchFamily="34" charset="0"/>
              </a:rPr>
              <a:t>.</a:t>
            </a:r>
            <a:endParaRPr lang="en-GB" sz="2400" b="1" dirty="0">
              <a:latin typeface="Century Gothic" panose="020B0502020202020204" pitchFamily="34" charset="0"/>
            </a:endParaRPr>
          </a:p>
        </p:txBody>
      </p:sp>
      <p:sp>
        <p:nvSpPr>
          <p:cNvPr id="4" name="TextBox 3">
            <a:extLst>
              <a:ext uri="{FF2B5EF4-FFF2-40B4-BE49-F238E27FC236}">
                <a16:creationId xmlns:a16="http://schemas.microsoft.com/office/drawing/2014/main" id="{64C720DF-FC46-BEEA-81B7-D7B2C6D5FB77}"/>
              </a:ext>
            </a:extLst>
          </p:cNvPr>
          <p:cNvSpPr txBox="1"/>
          <p:nvPr/>
        </p:nvSpPr>
        <p:spPr>
          <a:xfrm>
            <a:off x="615275" y="6060869"/>
            <a:ext cx="7715925" cy="461665"/>
          </a:xfrm>
          <a:prstGeom prst="rect">
            <a:avLst/>
          </a:prstGeom>
          <a:noFill/>
        </p:spPr>
        <p:txBody>
          <a:bodyPr wrap="square" rtlCol="0">
            <a:spAutoFit/>
          </a:bodyPr>
          <a:lstStyle/>
          <a:p>
            <a:r>
              <a:rPr lang="en-GB" sz="2400" dirty="0">
                <a:latin typeface="Century Gothic" panose="020B0502020202020204" pitchFamily="34" charset="0"/>
              </a:rPr>
              <a:t>Carbon dioxide produced is also useful in baking.</a:t>
            </a:r>
            <a:endParaRPr lang="en-GB" sz="2400" b="1" dirty="0">
              <a:latin typeface="Century Gothic" panose="020B0502020202020204" pitchFamily="34" charset="0"/>
            </a:endParaRPr>
          </a:p>
        </p:txBody>
      </p:sp>
    </p:spTree>
    <p:extLst>
      <p:ext uri="{BB962C8B-B14F-4D97-AF65-F5344CB8AC3E}">
        <p14:creationId xmlns:p14="http://schemas.microsoft.com/office/powerpoint/2010/main" val="3601953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5" grpId="1" animBg="1"/>
      <p:bldP spid="6" grpId="0" animBg="1"/>
      <p:bldP spid="6" grpId="1" animBg="1"/>
      <p:bldP spid="10" grpId="0" animBg="1"/>
      <p:bldP spid="2" grpId="0"/>
      <p:bldP spid="3" grpId="0"/>
      <p:bldP spid="4"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5CE95B1-CCAD-4750-8F05-1DA9DDC39C97}">
  <ds:schemaRefs>
    <ds:schemaRef ds:uri="http://schemas.microsoft.com/sharepoint/v3/contenttype/forms"/>
  </ds:schemaRefs>
</ds:datastoreItem>
</file>

<file path=customXml/itemProps2.xml><?xml version="1.0" encoding="utf-8"?>
<ds:datastoreItem xmlns:ds="http://schemas.openxmlformats.org/officeDocument/2006/customXml" ds:itemID="{421C69AC-0952-4450-9462-657A5E6FA0B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F8DF14CD-FE4E-4B91-BA7F-219603BF8673}">
  <ds:schemaRefs>
    <ds:schemaRef ds:uri="http://purl.org/dc/terms/"/>
    <ds:schemaRef ds:uri="http://purl.org/dc/dcmitype/"/>
    <ds:schemaRef ds:uri="http://purl.org/dc/elements/1.1/"/>
    <ds:schemaRef ds:uri="http://schemas.microsoft.com/office/2006/metadata/properties"/>
    <ds:schemaRef ds:uri="http://schemas.microsoft.com/office/infopath/2007/PartnerControls"/>
    <ds:schemaRef ds:uri="http://schemas.openxmlformats.org/package/2006/metadata/core-properties"/>
    <ds:schemaRef ds:uri="http://schemas.microsoft.com/office/2006/documentManagement/types"/>
    <ds:schemaRef ds:uri="e7f29ac3-c74a-46a7-9e80-ec6458dc319f"/>
    <ds:schemaRef ds:uri="9dd66dd2-dc2f-4e10-8286-f1da66314693"/>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P1.3.2 - Energy Stores</Template>
  <TotalTime>8409</TotalTime>
  <Words>6021</Words>
  <Application>Microsoft Macintosh PowerPoint</Application>
  <PresentationFormat>Widescreen</PresentationFormat>
  <Paragraphs>567</Paragraphs>
  <Slides>25</Slides>
  <Notes>20</Notes>
  <HiddenSlides>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Arial</vt:lpstr>
      <vt:lpstr>Arial</vt:lpstr>
      <vt:lpstr>Calibri</vt:lpstr>
      <vt:lpstr>Century Gothic</vt:lpstr>
      <vt:lpstr>Georgia</vt:lpstr>
      <vt:lpstr>Noto Sans Symbols</vt:lpstr>
      <vt:lpstr>ReithSans</vt:lpstr>
      <vt:lpstr>Wingdings</vt:lpstr>
      <vt:lpstr>B2.2.11 Feedback lesson</vt:lpstr>
      <vt:lpstr>Making this resource work for you</vt:lpstr>
      <vt:lpstr>PowerPoint Presentation</vt:lpstr>
      <vt:lpstr>PowerPoint Presentation</vt:lpstr>
      <vt:lpstr>PowerPoint Presentation</vt:lpstr>
      <vt:lpstr>C5.1.8</vt:lpstr>
      <vt:lpstr>PowerPoint Presentation</vt:lpstr>
      <vt:lpstr>This is the fix-it portion of the lesson</vt:lpstr>
      <vt:lpstr>Ethanol</vt:lpstr>
      <vt:lpstr>Fermentation</vt:lpstr>
      <vt:lpstr>Conditions for Fermentation</vt:lpstr>
      <vt:lpstr>Which statements do you agree with?</vt:lpstr>
      <vt:lpstr>How could the purity of ethanol be increased by distillation?</vt:lpstr>
      <vt:lpstr>Determine whether each of these statements is true or false</vt:lpstr>
      <vt:lpstr>Drill</vt:lpstr>
      <vt:lpstr>Drill answers</vt:lpstr>
      <vt:lpstr>I: Describe: to recall facts, events or processes in an accurate way</vt:lpstr>
      <vt:lpstr>We: Describe: to recall facts, events or processes in an accurate way</vt:lpstr>
      <vt:lpstr>You: Describe: to recall facts, events or processes in an accurate way</vt:lpstr>
      <vt:lpstr>Worksheet</vt:lpstr>
      <vt:lpstr>Answers</vt:lpstr>
      <vt:lpstr>Answers</vt:lpstr>
      <vt:lpstr>Answers</vt:lpstr>
      <vt:lpstr>Answers</vt:lpstr>
      <vt:lpstr>Answer the questions below.</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962</cp:revision>
  <dcterms:created xsi:type="dcterms:W3CDTF">2019-03-21T11:24:14Z</dcterms:created>
  <dcterms:modified xsi:type="dcterms:W3CDTF">2024-10-16T12:39:09Z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MediaServiceImageTags">
    <vt:lpwstr/>
  </property>
</Properties>
</file>